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333" r:id="rId5"/>
    <p:sldId id="310" r:id="rId6"/>
    <p:sldId id="350" r:id="rId7"/>
    <p:sldId id="371" r:id="rId8"/>
    <p:sldId id="414" r:id="rId9"/>
    <p:sldId id="378" r:id="rId10"/>
    <p:sldId id="379" r:id="rId11"/>
    <p:sldId id="380" r:id="rId12"/>
    <p:sldId id="413" r:id="rId13"/>
    <p:sldId id="392" r:id="rId14"/>
    <p:sldId id="381" r:id="rId15"/>
    <p:sldId id="382" r:id="rId16"/>
    <p:sldId id="415" r:id="rId17"/>
    <p:sldId id="388" r:id="rId18"/>
    <p:sldId id="387" r:id="rId19"/>
    <p:sldId id="390" r:id="rId20"/>
    <p:sldId id="391" r:id="rId21"/>
    <p:sldId id="412" r:id="rId22"/>
    <p:sldId id="385" r:id="rId23"/>
    <p:sldId id="384" r:id="rId24"/>
    <p:sldId id="394" r:id="rId25"/>
    <p:sldId id="393" r:id="rId26"/>
    <p:sldId id="419" r:id="rId27"/>
    <p:sldId id="420" r:id="rId28"/>
    <p:sldId id="330" r:id="rId29"/>
    <p:sldId id="262" r:id="rId30"/>
    <p:sldId id="405" r:id="rId31"/>
    <p:sldId id="406" r:id="rId32"/>
    <p:sldId id="407" r:id="rId33"/>
    <p:sldId id="408" r:id="rId34"/>
    <p:sldId id="409" r:id="rId35"/>
    <p:sldId id="410" r:id="rId36"/>
    <p:sldId id="417" r:id="rId37"/>
    <p:sldId id="418" r:id="rId38"/>
    <p:sldId id="416" r:id="rId39"/>
    <p:sldId id="411" r:id="rId40"/>
    <p:sldId id="258" r:id="rId41"/>
    <p:sldId id="293" r:id="rId42"/>
    <p:sldId id="259" r:id="rId43"/>
    <p:sldId id="277" r:id="rId44"/>
    <p:sldId id="294" r:id="rId45"/>
    <p:sldId id="343" r:id="rId46"/>
    <p:sldId id="370" r:id="rId47"/>
    <p:sldId id="309" r:id="rId48"/>
    <p:sldId id="297" r:id="rId49"/>
    <p:sldId id="346" r:id="rId50"/>
    <p:sldId id="373" r:id="rId51"/>
    <p:sldId id="374" r:id="rId52"/>
    <p:sldId id="336" r:id="rId53"/>
    <p:sldId id="359" r:id="rId54"/>
    <p:sldId id="299" r:id="rId55"/>
    <p:sldId id="337" r:id="rId56"/>
    <p:sldId id="363" r:id="rId57"/>
    <p:sldId id="364" r:id="rId58"/>
    <p:sldId id="338" r:id="rId59"/>
    <p:sldId id="344" r:id="rId60"/>
    <p:sldId id="375" r:id="rId61"/>
    <p:sldId id="275" r:id="rId62"/>
    <p:sldId id="304" r:id="rId63"/>
    <p:sldId id="339" r:id="rId64"/>
    <p:sldId id="276" r:id="rId65"/>
    <p:sldId id="306" r:id="rId66"/>
    <p:sldId id="307" r:id="rId6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verest1@gmail.com" userId="S::heleneverest1_gmail.com#ext#@hiscpo11.onmicrosoft.com::319f326b-4675-4cc3-a48e-6b0c482cfe9f" providerId="AD" clId="Web-{4770FA73-688A-DDB3-5A13-CB7ABEFA5D8F}"/>
    <pc:docChg chg="modSld">
      <pc:chgData name="heleneverest1@gmail.com" userId="S::heleneverest1_gmail.com#ext#@hiscpo11.onmicrosoft.com::319f326b-4675-4cc3-a48e-6b0c482cfe9f" providerId="AD" clId="Web-{4770FA73-688A-DDB3-5A13-CB7ABEFA5D8F}" dt="2025-04-25T10:05:37.985" v="23" actId="20577"/>
      <pc:docMkLst>
        <pc:docMk/>
      </pc:docMkLst>
      <pc:sldChg chg="modSp">
        <pc:chgData name="heleneverest1@gmail.com" userId="S::heleneverest1_gmail.com#ext#@hiscpo11.onmicrosoft.com::319f326b-4675-4cc3-a48e-6b0c482cfe9f" providerId="AD" clId="Web-{4770FA73-688A-DDB3-5A13-CB7ABEFA5D8F}" dt="2025-04-25T10:02:33.434" v="6" actId="20577"/>
        <pc:sldMkLst>
          <pc:docMk/>
          <pc:sldMk cId="1316585366" sldId="393"/>
        </pc:sldMkLst>
        <pc:spChg chg="mod">
          <ac:chgData name="heleneverest1@gmail.com" userId="S::heleneverest1_gmail.com#ext#@hiscpo11.onmicrosoft.com::319f326b-4675-4cc3-a48e-6b0c482cfe9f" providerId="AD" clId="Web-{4770FA73-688A-DDB3-5A13-CB7ABEFA5D8F}" dt="2025-04-25T10:02:33.434" v="6" actId="20577"/>
          <ac:spMkLst>
            <pc:docMk/>
            <pc:sldMk cId="1316585366" sldId="393"/>
            <ac:spMk id="11" creationId="{458A8758-378A-9974-1CEC-B978561D1E3C}"/>
          </ac:spMkLst>
        </pc:spChg>
      </pc:sldChg>
      <pc:sldChg chg="modSp">
        <pc:chgData name="heleneverest1@gmail.com" userId="S::heleneverest1_gmail.com#ext#@hiscpo11.onmicrosoft.com::319f326b-4675-4cc3-a48e-6b0c482cfe9f" providerId="AD" clId="Web-{4770FA73-688A-DDB3-5A13-CB7ABEFA5D8F}" dt="2025-04-25T10:04:28.484" v="12" actId="1076"/>
        <pc:sldMkLst>
          <pc:docMk/>
          <pc:sldMk cId="657688496" sldId="410"/>
        </pc:sldMkLst>
        <pc:spChg chg="mod">
          <ac:chgData name="heleneverest1@gmail.com" userId="S::heleneverest1_gmail.com#ext#@hiscpo11.onmicrosoft.com::319f326b-4675-4cc3-a48e-6b0c482cfe9f" providerId="AD" clId="Web-{4770FA73-688A-DDB3-5A13-CB7ABEFA5D8F}" dt="2025-04-25T10:04:28.484" v="12" actId="1076"/>
          <ac:spMkLst>
            <pc:docMk/>
            <pc:sldMk cId="657688496" sldId="410"/>
            <ac:spMk id="11" creationId="{5C019CEC-07FE-A510-7F98-8D4475F90E00}"/>
          </ac:spMkLst>
        </pc:spChg>
      </pc:sldChg>
      <pc:sldChg chg="modSp">
        <pc:chgData name="heleneverest1@gmail.com" userId="S::heleneverest1_gmail.com#ext#@hiscpo11.onmicrosoft.com::319f326b-4675-4cc3-a48e-6b0c482cfe9f" providerId="AD" clId="Web-{4770FA73-688A-DDB3-5A13-CB7ABEFA5D8F}" dt="2025-04-25T10:05:37.985" v="23" actId="20577"/>
        <pc:sldMkLst>
          <pc:docMk/>
          <pc:sldMk cId="3786765780" sldId="411"/>
        </pc:sldMkLst>
        <pc:spChg chg="mod">
          <ac:chgData name="heleneverest1@gmail.com" userId="S::heleneverest1_gmail.com#ext#@hiscpo11.onmicrosoft.com::319f326b-4675-4cc3-a48e-6b0c482cfe9f" providerId="AD" clId="Web-{4770FA73-688A-DDB3-5A13-CB7ABEFA5D8F}" dt="2025-04-25T10:05:37.985" v="23" actId="20577"/>
          <ac:spMkLst>
            <pc:docMk/>
            <pc:sldMk cId="3786765780" sldId="411"/>
            <ac:spMk id="2" creationId="{C4040AE8-EAE2-EC3E-1F3A-8C1E431D0BA7}"/>
          </ac:spMkLst>
        </pc:spChg>
      </pc:sldChg>
      <pc:sldChg chg="modSp">
        <pc:chgData name="heleneverest1@gmail.com" userId="S::heleneverest1_gmail.com#ext#@hiscpo11.onmicrosoft.com::319f326b-4675-4cc3-a48e-6b0c482cfe9f" providerId="AD" clId="Web-{4770FA73-688A-DDB3-5A13-CB7ABEFA5D8F}" dt="2025-04-25T10:04:36.281" v="15" actId="20577"/>
        <pc:sldMkLst>
          <pc:docMk/>
          <pc:sldMk cId="3216152558" sldId="417"/>
        </pc:sldMkLst>
        <pc:spChg chg="mod">
          <ac:chgData name="heleneverest1@gmail.com" userId="S::heleneverest1_gmail.com#ext#@hiscpo11.onmicrosoft.com::319f326b-4675-4cc3-a48e-6b0c482cfe9f" providerId="AD" clId="Web-{4770FA73-688A-DDB3-5A13-CB7ABEFA5D8F}" dt="2025-04-25T10:04:36.281" v="15" actId="20577"/>
          <ac:spMkLst>
            <pc:docMk/>
            <pc:sldMk cId="3216152558" sldId="417"/>
            <ac:spMk id="11" creationId="{47CEE622-1232-271F-0BF3-11F25A784154}"/>
          </ac:spMkLst>
        </pc:spChg>
        <pc:graphicFrameChg chg="mod modGraphic">
          <ac:chgData name="heleneverest1@gmail.com" userId="S::heleneverest1_gmail.com#ext#@hiscpo11.onmicrosoft.com::319f326b-4675-4cc3-a48e-6b0c482cfe9f" providerId="AD" clId="Web-{4770FA73-688A-DDB3-5A13-CB7ABEFA5D8F}" dt="2025-04-25T10:04:31.906" v="13"/>
          <ac:graphicFrameMkLst>
            <pc:docMk/>
            <pc:sldMk cId="3216152558" sldId="417"/>
            <ac:graphicFrameMk id="6" creationId="{A951B74F-D86F-607D-6231-EBD603D534D4}"/>
          </ac:graphicFrameMkLst>
        </pc:graphicFrameChg>
      </pc:sldChg>
      <pc:sldChg chg="modSp">
        <pc:chgData name="heleneverest1@gmail.com" userId="S::heleneverest1_gmail.com#ext#@hiscpo11.onmicrosoft.com::319f326b-4675-4cc3-a48e-6b0c482cfe9f" providerId="AD" clId="Web-{4770FA73-688A-DDB3-5A13-CB7ABEFA5D8F}" dt="2025-04-25T10:04:55.922" v="19" actId="1076"/>
        <pc:sldMkLst>
          <pc:docMk/>
          <pc:sldMk cId="4280734435" sldId="418"/>
        </pc:sldMkLst>
        <pc:spChg chg="mod">
          <ac:chgData name="heleneverest1@gmail.com" userId="S::heleneverest1_gmail.com#ext#@hiscpo11.onmicrosoft.com::319f326b-4675-4cc3-a48e-6b0c482cfe9f" providerId="AD" clId="Web-{4770FA73-688A-DDB3-5A13-CB7ABEFA5D8F}" dt="2025-04-25T10:04:51.328" v="18" actId="1076"/>
          <ac:spMkLst>
            <pc:docMk/>
            <pc:sldMk cId="4280734435" sldId="418"/>
            <ac:spMk id="3" creationId="{C04D8406-806D-0763-A6AA-AE07BC0328AC}"/>
          </ac:spMkLst>
        </pc:spChg>
        <pc:spChg chg="mod">
          <ac:chgData name="heleneverest1@gmail.com" userId="S::heleneverest1_gmail.com#ext#@hiscpo11.onmicrosoft.com::319f326b-4675-4cc3-a48e-6b0c482cfe9f" providerId="AD" clId="Web-{4770FA73-688A-DDB3-5A13-CB7ABEFA5D8F}" dt="2025-04-25T10:04:55.922" v="19" actId="1076"/>
          <ac:spMkLst>
            <pc:docMk/>
            <pc:sldMk cId="4280734435" sldId="418"/>
            <ac:spMk id="11" creationId="{1E3FBB37-4087-1347-DE0B-DFE52E52FE19}"/>
          </ac:spMkLst>
        </pc:spChg>
      </pc:sldChg>
      <pc:sldChg chg="modSp">
        <pc:chgData name="heleneverest1@gmail.com" userId="S::heleneverest1_gmail.com#ext#@hiscpo11.onmicrosoft.com::319f326b-4675-4cc3-a48e-6b0c482cfe9f" providerId="AD" clId="Web-{4770FA73-688A-DDB3-5A13-CB7ABEFA5D8F}" dt="2025-04-25T10:01:50.745" v="3" actId="20577"/>
        <pc:sldMkLst>
          <pc:docMk/>
          <pc:sldMk cId="1404084657" sldId="419"/>
        </pc:sldMkLst>
        <pc:spChg chg="mod">
          <ac:chgData name="heleneverest1@gmail.com" userId="S::heleneverest1_gmail.com#ext#@hiscpo11.onmicrosoft.com::319f326b-4675-4cc3-a48e-6b0c482cfe9f" providerId="AD" clId="Web-{4770FA73-688A-DDB3-5A13-CB7ABEFA5D8F}" dt="2025-04-25T10:01:50.745" v="3" actId="20577"/>
          <ac:spMkLst>
            <pc:docMk/>
            <pc:sldMk cId="1404084657" sldId="419"/>
            <ac:spMk id="11" creationId="{A1E03E86-1EBE-6237-E2CC-26F0B50EECFF}"/>
          </ac:spMkLst>
        </pc:spChg>
      </pc:sldChg>
      <pc:sldChg chg="modSp">
        <pc:chgData name="heleneverest1@gmail.com" userId="S::heleneverest1_gmail.com#ext#@hiscpo11.onmicrosoft.com::319f326b-4675-4cc3-a48e-6b0c482cfe9f" providerId="AD" clId="Web-{4770FA73-688A-DDB3-5A13-CB7ABEFA5D8F}" dt="2025-04-25T10:02:42.200" v="9" actId="20577"/>
        <pc:sldMkLst>
          <pc:docMk/>
          <pc:sldMk cId="4154742537" sldId="420"/>
        </pc:sldMkLst>
        <pc:spChg chg="mod">
          <ac:chgData name="heleneverest1@gmail.com" userId="S::heleneverest1_gmail.com#ext#@hiscpo11.onmicrosoft.com::319f326b-4675-4cc3-a48e-6b0c482cfe9f" providerId="AD" clId="Web-{4770FA73-688A-DDB3-5A13-CB7ABEFA5D8F}" dt="2025-04-25T10:02:42.200" v="9" actId="20577"/>
          <ac:spMkLst>
            <pc:docMk/>
            <pc:sldMk cId="4154742537" sldId="420"/>
            <ac:spMk id="11" creationId="{3EFBD628-A494-50F7-AE78-61D2E728F93E}"/>
          </ac:spMkLst>
        </pc:spChg>
      </pc:sldChg>
    </pc:docChg>
  </pc:docChgLst>
  <pc:docChgLst>
    <pc:chgData name="Graham Williamson" userId="S::graham_rowhills.net#ext#@hiscpo11.onmicrosoft.com::d583aefd-c09d-4578-8760-7fc559f2f241" providerId="AD" clId="Web-{FC43D48B-4AE0-6FB8-1A80-581D1317B0B0}"/>
    <pc:docChg chg="modSld">
      <pc:chgData name="Graham Williamson" userId="S::graham_rowhills.net#ext#@hiscpo11.onmicrosoft.com::d583aefd-c09d-4578-8760-7fc559f2f241" providerId="AD" clId="Web-{FC43D48B-4AE0-6FB8-1A80-581D1317B0B0}" dt="2025-04-22T15:09:29.601" v="14" actId="20577"/>
      <pc:docMkLst>
        <pc:docMk/>
      </pc:docMkLst>
      <pc:sldChg chg="modSp">
        <pc:chgData name="Graham Williamson" userId="S::graham_rowhills.net#ext#@hiscpo11.onmicrosoft.com::d583aefd-c09d-4578-8760-7fc559f2f241" providerId="AD" clId="Web-{FC43D48B-4AE0-6FB8-1A80-581D1317B0B0}" dt="2025-04-22T15:05:46.486" v="6" actId="20577"/>
        <pc:sldMkLst>
          <pc:docMk/>
          <pc:sldMk cId="657688496" sldId="410"/>
        </pc:sldMkLst>
        <pc:spChg chg="mod">
          <ac:chgData name="Graham Williamson" userId="S::graham_rowhills.net#ext#@hiscpo11.onmicrosoft.com::d583aefd-c09d-4578-8760-7fc559f2f241" providerId="AD" clId="Web-{FC43D48B-4AE0-6FB8-1A80-581D1317B0B0}" dt="2025-04-22T15:05:46.486" v="6" actId="20577"/>
          <ac:spMkLst>
            <pc:docMk/>
            <pc:sldMk cId="657688496" sldId="410"/>
            <ac:spMk id="2" creationId="{0B408CD2-C4A7-582E-CEC7-1A292CF9745D}"/>
          </ac:spMkLst>
        </pc:spChg>
        <pc:spChg chg="mod">
          <ac:chgData name="Graham Williamson" userId="S::graham_rowhills.net#ext#@hiscpo11.onmicrosoft.com::d583aefd-c09d-4578-8760-7fc559f2f241" providerId="AD" clId="Web-{FC43D48B-4AE0-6FB8-1A80-581D1317B0B0}" dt="2025-04-22T15:05:23.579" v="1" actId="20577"/>
          <ac:spMkLst>
            <pc:docMk/>
            <pc:sldMk cId="657688496" sldId="410"/>
            <ac:spMk id="11" creationId="{5C019CEC-07FE-A510-7F98-8D4475F90E00}"/>
          </ac:spMkLst>
        </pc:spChg>
      </pc:sldChg>
      <pc:sldChg chg="modSp">
        <pc:chgData name="Graham Williamson" userId="S::graham_rowhills.net#ext#@hiscpo11.onmicrosoft.com::d583aefd-c09d-4578-8760-7fc559f2f241" providerId="AD" clId="Web-{FC43D48B-4AE0-6FB8-1A80-581D1317B0B0}" dt="2025-04-22T15:09:29.601" v="14" actId="20577"/>
        <pc:sldMkLst>
          <pc:docMk/>
          <pc:sldMk cId="3745584895" sldId="416"/>
        </pc:sldMkLst>
        <pc:spChg chg="mod">
          <ac:chgData name="Graham Williamson" userId="S::graham_rowhills.net#ext#@hiscpo11.onmicrosoft.com::d583aefd-c09d-4578-8760-7fc559f2f241" providerId="AD" clId="Web-{FC43D48B-4AE0-6FB8-1A80-581D1317B0B0}" dt="2025-04-22T15:09:29.601" v="14" actId="20577"/>
          <ac:spMkLst>
            <pc:docMk/>
            <pc:sldMk cId="3745584895" sldId="416"/>
            <ac:spMk id="11" creationId="{11788800-6F24-FAD9-DD52-229405D5F798}"/>
          </ac:spMkLst>
        </pc:spChg>
      </pc:sldChg>
      <pc:sldChg chg="modSp">
        <pc:chgData name="Graham Williamson" userId="S::graham_rowhills.net#ext#@hiscpo11.onmicrosoft.com::d583aefd-c09d-4578-8760-7fc559f2f241" providerId="AD" clId="Web-{FC43D48B-4AE0-6FB8-1A80-581D1317B0B0}" dt="2025-04-22T15:06:03.784" v="7" actId="20577"/>
        <pc:sldMkLst>
          <pc:docMk/>
          <pc:sldMk cId="3216152558" sldId="417"/>
        </pc:sldMkLst>
        <pc:spChg chg="mod">
          <ac:chgData name="Graham Williamson" userId="S::graham_rowhills.net#ext#@hiscpo11.onmicrosoft.com::d583aefd-c09d-4578-8760-7fc559f2f241" providerId="AD" clId="Web-{FC43D48B-4AE0-6FB8-1A80-581D1317B0B0}" dt="2025-04-22T15:06:03.784" v="7" actId="20577"/>
          <ac:spMkLst>
            <pc:docMk/>
            <pc:sldMk cId="3216152558" sldId="417"/>
            <ac:spMk id="2" creationId="{F939542E-6FAD-1FF5-C163-42182C9DB357}"/>
          </ac:spMkLst>
        </pc:spChg>
      </pc:sldChg>
      <pc:sldChg chg="modSp">
        <pc:chgData name="Graham Williamson" userId="S::graham_rowhills.net#ext#@hiscpo11.onmicrosoft.com::d583aefd-c09d-4578-8760-7fc559f2f241" providerId="AD" clId="Web-{FC43D48B-4AE0-6FB8-1A80-581D1317B0B0}" dt="2025-04-22T15:06:30.299" v="11" actId="20577"/>
        <pc:sldMkLst>
          <pc:docMk/>
          <pc:sldMk cId="4280734435" sldId="418"/>
        </pc:sldMkLst>
        <pc:spChg chg="mod">
          <ac:chgData name="Graham Williamson" userId="S::graham_rowhills.net#ext#@hiscpo11.onmicrosoft.com::d583aefd-c09d-4578-8760-7fc559f2f241" providerId="AD" clId="Web-{FC43D48B-4AE0-6FB8-1A80-581D1317B0B0}" dt="2025-04-22T15:06:30.299" v="11" actId="20577"/>
          <ac:spMkLst>
            <pc:docMk/>
            <pc:sldMk cId="4280734435" sldId="418"/>
            <ac:spMk id="2" creationId="{07E6A88F-9D82-59DD-2890-AF7483060179}"/>
          </ac:spMkLst>
        </pc:spChg>
      </pc:sldChg>
    </pc:docChg>
  </pc:docChgLst>
  <pc:docChgLst>
    <pc:chgData name="Henry Message" userId="fca3cea0-75a7-4f21-8e22-58aa9b954f51" providerId="ADAL" clId="{9DA12206-4ADD-41A2-9B17-BE3702EAB226}"/>
    <pc:docChg chg="modSld">
      <pc:chgData name="Henry Message" userId="fca3cea0-75a7-4f21-8e22-58aa9b954f51" providerId="ADAL" clId="{9DA12206-4ADD-41A2-9B17-BE3702EAB226}" dt="2025-04-27T11:50:28.765" v="45" actId="20577"/>
      <pc:docMkLst>
        <pc:docMk/>
      </pc:docMkLst>
      <pc:sldChg chg="modSp mod">
        <pc:chgData name="Henry Message" userId="fca3cea0-75a7-4f21-8e22-58aa9b954f51" providerId="ADAL" clId="{9DA12206-4ADD-41A2-9B17-BE3702EAB226}" dt="2025-04-27T11:50:28.765" v="45" actId="20577"/>
        <pc:sldMkLst>
          <pc:docMk/>
          <pc:sldMk cId="1959234732" sldId="382"/>
        </pc:sldMkLst>
        <pc:graphicFrameChg chg="modGraphic">
          <ac:chgData name="Henry Message" userId="fca3cea0-75a7-4f21-8e22-58aa9b954f51" providerId="ADAL" clId="{9DA12206-4ADD-41A2-9B17-BE3702EAB226}" dt="2025-04-27T11:50:28.765" v="45" actId="20577"/>
          <ac:graphicFrameMkLst>
            <pc:docMk/>
            <pc:sldMk cId="1959234732" sldId="382"/>
            <ac:graphicFrameMk id="6" creationId="{7BD4CD83-DA6A-45E0-48FE-94D8A0A529E3}"/>
          </ac:graphicFrameMkLst>
        </pc:graphicFrameChg>
      </pc:sldChg>
    </pc:docChg>
  </pc:docChgLst>
  <pc:docChgLst>
    <pc:chgData name="heleneverest1@gmail.com" userId="S::heleneverest1_gmail.com#ext#@hiscpo11.onmicrosoft.com::319f326b-4675-4cc3-a48e-6b0c482cfe9f" providerId="AD" clId="Web-{93572D95-7D5D-D8E4-D969-28687D674AA9}"/>
    <pc:docChg chg="modSld">
      <pc:chgData name="heleneverest1@gmail.com" userId="S::heleneverest1_gmail.com#ext#@hiscpo11.onmicrosoft.com::319f326b-4675-4cc3-a48e-6b0c482cfe9f" providerId="AD" clId="Web-{93572D95-7D5D-D8E4-D969-28687D674AA9}" dt="2025-04-26T10:26:36.874" v="101" actId="20577"/>
      <pc:docMkLst>
        <pc:docMk/>
      </pc:docMkLst>
      <pc:sldChg chg="modSp">
        <pc:chgData name="heleneverest1@gmail.com" userId="S::heleneverest1_gmail.com#ext#@hiscpo11.onmicrosoft.com::319f326b-4675-4cc3-a48e-6b0c482cfe9f" providerId="AD" clId="Web-{93572D95-7D5D-D8E4-D969-28687D674AA9}" dt="2025-04-26T10:22:43.024" v="59" actId="20577"/>
        <pc:sldMkLst>
          <pc:docMk/>
          <pc:sldMk cId="1725370176" sldId="262"/>
        </pc:sldMkLst>
        <pc:spChg chg="mod">
          <ac:chgData name="heleneverest1@gmail.com" userId="S::heleneverest1_gmail.com#ext#@hiscpo11.onmicrosoft.com::319f326b-4675-4cc3-a48e-6b0c482cfe9f" providerId="AD" clId="Web-{93572D95-7D5D-D8E4-D969-28687D674AA9}" dt="2025-04-26T10:20:38.504" v="42" actId="20577"/>
          <ac:spMkLst>
            <pc:docMk/>
            <pc:sldMk cId="1725370176" sldId="262"/>
            <ac:spMk id="2" creationId="{A6546180-2EC0-4547-A91F-E1AFA19B3957}"/>
          </ac:spMkLst>
        </pc:spChg>
        <pc:spChg chg="mod">
          <ac:chgData name="heleneverest1@gmail.com" userId="S::heleneverest1_gmail.com#ext#@hiscpo11.onmicrosoft.com::319f326b-4675-4cc3-a48e-6b0c482cfe9f" providerId="AD" clId="Web-{93572D95-7D5D-D8E4-D969-28687D674AA9}" dt="2025-04-26T10:22:43.024" v="59" actId="20577"/>
          <ac:spMkLst>
            <pc:docMk/>
            <pc:sldMk cId="1725370176" sldId="262"/>
            <ac:spMk id="6" creationId="{741187F4-B5D9-95C4-8374-12DF540AC13A}"/>
          </ac:spMkLst>
        </pc:spChg>
        <pc:picChg chg="mod">
          <ac:chgData name="heleneverest1@gmail.com" userId="S::heleneverest1_gmail.com#ext#@hiscpo11.onmicrosoft.com::319f326b-4675-4cc3-a48e-6b0c482cfe9f" providerId="AD" clId="Web-{93572D95-7D5D-D8E4-D969-28687D674AA9}" dt="2025-04-26T10:21:31.396" v="50" actId="1076"/>
          <ac:picMkLst>
            <pc:docMk/>
            <pc:sldMk cId="1725370176" sldId="262"/>
            <ac:picMk id="4" creationId="{150A1394-AC10-2CF0-D187-B62D5F2A25E2}"/>
          </ac:picMkLst>
        </pc:picChg>
      </pc:sldChg>
      <pc:sldChg chg="modSp">
        <pc:chgData name="heleneverest1@gmail.com" userId="S::heleneverest1_gmail.com#ext#@hiscpo11.onmicrosoft.com::319f326b-4675-4cc3-a48e-6b0c482cfe9f" providerId="AD" clId="Web-{93572D95-7D5D-D8E4-D969-28687D674AA9}" dt="2025-04-26T10:05:38.038" v="5"/>
        <pc:sldMkLst>
          <pc:docMk/>
          <pc:sldMk cId="445248988" sldId="379"/>
        </pc:sldMkLst>
        <pc:graphicFrameChg chg="mod modGraphic">
          <ac:chgData name="heleneverest1@gmail.com" userId="S::heleneverest1_gmail.com#ext#@hiscpo11.onmicrosoft.com::319f326b-4675-4cc3-a48e-6b0c482cfe9f" providerId="AD" clId="Web-{93572D95-7D5D-D8E4-D969-28687D674AA9}" dt="2025-04-26T10:05:38.038" v="5"/>
          <ac:graphicFrameMkLst>
            <pc:docMk/>
            <pc:sldMk cId="445248988" sldId="379"/>
            <ac:graphicFrameMk id="6" creationId="{02942CE5-78D1-31C3-6F20-5050FA785DC2}"/>
          </ac:graphicFrameMkLst>
        </pc:graphicFrameChg>
      </pc:sldChg>
      <pc:sldChg chg="modSp">
        <pc:chgData name="heleneverest1@gmail.com" userId="S::heleneverest1_gmail.com#ext#@hiscpo11.onmicrosoft.com::319f326b-4675-4cc3-a48e-6b0c482cfe9f" providerId="AD" clId="Web-{93572D95-7D5D-D8E4-D969-28687D674AA9}" dt="2025-04-26T10:05:55.960" v="7" actId="1076"/>
        <pc:sldMkLst>
          <pc:docMk/>
          <pc:sldMk cId="3404312359" sldId="380"/>
        </pc:sldMkLst>
        <pc:graphicFrameChg chg="mod">
          <ac:chgData name="heleneverest1@gmail.com" userId="S::heleneverest1_gmail.com#ext#@hiscpo11.onmicrosoft.com::319f326b-4675-4cc3-a48e-6b0c482cfe9f" providerId="AD" clId="Web-{93572D95-7D5D-D8E4-D969-28687D674AA9}" dt="2025-04-26T10:05:55.960" v="7" actId="1076"/>
          <ac:graphicFrameMkLst>
            <pc:docMk/>
            <pc:sldMk cId="3404312359" sldId="380"/>
            <ac:graphicFrameMk id="4" creationId="{AAA77AB1-8D7D-29D6-3D49-91DC6746A6A0}"/>
          </ac:graphicFrameMkLst>
        </pc:graphicFrameChg>
      </pc:sldChg>
      <pc:sldChg chg="modSp">
        <pc:chgData name="heleneverest1@gmail.com" userId="S::heleneverest1_gmail.com#ext#@hiscpo11.onmicrosoft.com::319f326b-4675-4cc3-a48e-6b0c482cfe9f" providerId="AD" clId="Web-{93572D95-7D5D-D8E4-D969-28687D674AA9}" dt="2025-04-26T10:19:09.391" v="40"/>
        <pc:sldMkLst>
          <pc:docMk/>
          <pc:sldMk cId="3505023791" sldId="385"/>
        </pc:sldMkLst>
        <pc:graphicFrameChg chg="mod modGraphic">
          <ac:chgData name="heleneverest1@gmail.com" userId="S::heleneverest1_gmail.com#ext#@hiscpo11.onmicrosoft.com::319f326b-4675-4cc3-a48e-6b0c482cfe9f" providerId="AD" clId="Web-{93572D95-7D5D-D8E4-D969-28687D674AA9}" dt="2025-04-26T10:19:09.391" v="40"/>
          <ac:graphicFrameMkLst>
            <pc:docMk/>
            <pc:sldMk cId="3505023791" sldId="385"/>
            <ac:graphicFrameMk id="6" creationId="{68BE1431-7B12-6482-0607-FF8BD1E379FA}"/>
          </ac:graphicFrameMkLst>
        </pc:graphicFrameChg>
      </pc:sldChg>
      <pc:sldChg chg="modSp">
        <pc:chgData name="heleneverest1@gmail.com" userId="S::heleneverest1_gmail.com#ext#@hiscpo11.onmicrosoft.com::319f326b-4675-4cc3-a48e-6b0c482cfe9f" providerId="AD" clId="Web-{93572D95-7D5D-D8E4-D969-28687D674AA9}" dt="2025-04-26T10:18:20.623" v="32" actId="1076"/>
        <pc:sldMkLst>
          <pc:docMk/>
          <pc:sldMk cId="1466943537" sldId="391"/>
        </pc:sldMkLst>
        <pc:graphicFrameChg chg="mod modGraphic">
          <ac:chgData name="heleneverest1@gmail.com" userId="S::heleneverest1_gmail.com#ext#@hiscpo11.onmicrosoft.com::319f326b-4675-4cc3-a48e-6b0c482cfe9f" providerId="AD" clId="Web-{93572D95-7D5D-D8E4-D969-28687D674AA9}" dt="2025-04-26T10:15:20.290" v="15" actId="1076"/>
          <ac:graphicFrameMkLst>
            <pc:docMk/>
            <pc:sldMk cId="1466943537" sldId="391"/>
            <ac:graphicFrameMk id="6" creationId="{CBFC978C-E02B-C7D5-B05D-068A8D771DA2}"/>
          </ac:graphicFrameMkLst>
        </pc:graphicFrameChg>
        <pc:graphicFrameChg chg="mod modGraphic">
          <ac:chgData name="heleneverest1@gmail.com" userId="S::heleneverest1_gmail.com#ext#@hiscpo11.onmicrosoft.com::319f326b-4675-4cc3-a48e-6b0c482cfe9f" providerId="AD" clId="Web-{93572D95-7D5D-D8E4-D969-28687D674AA9}" dt="2025-04-26T10:18:20.623" v="32" actId="1076"/>
          <ac:graphicFrameMkLst>
            <pc:docMk/>
            <pc:sldMk cId="1466943537" sldId="391"/>
            <ac:graphicFrameMk id="8" creationId="{D3A7FEC9-50D4-B54E-9499-FF1B9CD0E697}"/>
          </ac:graphicFrameMkLst>
        </pc:graphicFrameChg>
        <pc:graphicFrameChg chg="mod modGraphic">
          <ac:chgData name="heleneverest1@gmail.com" userId="S::heleneverest1_gmail.com#ext#@hiscpo11.onmicrosoft.com::319f326b-4675-4cc3-a48e-6b0c482cfe9f" providerId="AD" clId="Web-{93572D95-7D5D-D8E4-D969-28687D674AA9}" dt="2025-04-26T10:15:27.993" v="17"/>
          <ac:graphicFrameMkLst>
            <pc:docMk/>
            <pc:sldMk cId="1466943537" sldId="391"/>
            <ac:graphicFrameMk id="10" creationId="{F7A2CDF8-9ACE-6AA5-D847-F885D4DCC9BE}"/>
          </ac:graphicFrameMkLst>
        </pc:graphicFrameChg>
      </pc:sldChg>
      <pc:sldChg chg="modSp">
        <pc:chgData name="heleneverest1@gmail.com" userId="S::heleneverest1_gmail.com#ext#@hiscpo11.onmicrosoft.com::319f326b-4675-4cc3-a48e-6b0c482cfe9f" providerId="AD" clId="Web-{93572D95-7D5D-D8E4-D969-28687D674AA9}" dt="2025-04-26T10:24:29.199" v="77" actId="20577"/>
        <pc:sldMkLst>
          <pc:docMk/>
          <pc:sldMk cId="1340322182" sldId="405"/>
        </pc:sldMkLst>
        <pc:spChg chg="mod">
          <ac:chgData name="heleneverest1@gmail.com" userId="S::heleneverest1_gmail.com#ext#@hiscpo11.onmicrosoft.com::319f326b-4675-4cc3-a48e-6b0c482cfe9f" providerId="AD" clId="Web-{93572D95-7D5D-D8E4-D969-28687D674AA9}" dt="2025-04-26T10:24:29.199" v="77" actId="20577"/>
          <ac:spMkLst>
            <pc:docMk/>
            <pc:sldMk cId="1340322182" sldId="405"/>
            <ac:spMk id="6" creationId="{799A0F91-D544-2C21-4391-ACE465157313}"/>
          </ac:spMkLst>
        </pc:spChg>
        <pc:spChg chg="mod">
          <ac:chgData name="heleneverest1@gmail.com" userId="S::heleneverest1_gmail.com#ext#@hiscpo11.onmicrosoft.com::319f326b-4675-4cc3-a48e-6b0c482cfe9f" providerId="AD" clId="Web-{93572D95-7D5D-D8E4-D969-28687D674AA9}" dt="2025-04-26T10:21:49.350" v="52" actId="20577"/>
          <ac:spMkLst>
            <pc:docMk/>
            <pc:sldMk cId="1340322182" sldId="405"/>
            <ac:spMk id="7" creationId="{73337AC6-6FA5-5441-AFEB-DC102C58E082}"/>
          </ac:spMkLst>
        </pc:spChg>
        <pc:picChg chg="mod">
          <ac:chgData name="heleneverest1@gmail.com" userId="S::heleneverest1_gmail.com#ext#@hiscpo11.onmicrosoft.com::319f326b-4675-4cc3-a48e-6b0c482cfe9f" providerId="AD" clId="Web-{93572D95-7D5D-D8E4-D969-28687D674AA9}" dt="2025-04-26T10:23:03.962" v="62" actId="1076"/>
          <ac:picMkLst>
            <pc:docMk/>
            <pc:sldMk cId="1340322182" sldId="405"/>
            <ac:picMk id="11" creationId="{113FBC22-4A7A-49AF-5AE2-9E5C7B28FACF}"/>
          </ac:picMkLst>
        </pc:picChg>
      </pc:sldChg>
      <pc:sldChg chg="modSp">
        <pc:chgData name="heleneverest1@gmail.com" userId="S::heleneverest1_gmail.com#ext#@hiscpo11.onmicrosoft.com::319f326b-4675-4cc3-a48e-6b0c482cfe9f" providerId="AD" clId="Web-{93572D95-7D5D-D8E4-D969-28687D674AA9}" dt="2025-04-26T10:23:26.275" v="66" actId="1076"/>
        <pc:sldMkLst>
          <pc:docMk/>
          <pc:sldMk cId="3241454896" sldId="406"/>
        </pc:sldMkLst>
        <pc:spChg chg="mod">
          <ac:chgData name="heleneverest1@gmail.com" userId="S::heleneverest1_gmail.com#ext#@hiscpo11.onmicrosoft.com::319f326b-4675-4cc3-a48e-6b0c482cfe9f" providerId="AD" clId="Web-{93572D95-7D5D-D8E4-D969-28687D674AA9}" dt="2025-04-26T10:23:18.525" v="65" actId="20577"/>
          <ac:spMkLst>
            <pc:docMk/>
            <pc:sldMk cId="3241454896" sldId="406"/>
            <ac:spMk id="10" creationId="{EF9FF954-9093-DB8F-8504-0324C52F9F97}"/>
          </ac:spMkLst>
        </pc:spChg>
        <pc:picChg chg="mod">
          <ac:chgData name="heleneverest1@gmail.com" userId="S::heleneverest1_gmail.com#ext#@hiscpo11.onmicrosoft.com::319f326b-4675-4cc3-a48e-6b0c482cfe9f" providerId="AD" clId="Web-{93572D95-7D5D-D8E4-D969-28687D674AA9}" dt="2025-04-26T10:23:26.275" v="66" actId="1076"/>
          <ac:picMkLst>
            <pc:docMk/>
            <pc:sldMk cId="3241454896" sldId="406"/>
            <ac:picMk id="11" creationId="{5EEF1CF5-B02F-2918-5473-E74E0D0E0360}"/>
          </ac:picMkLst>
        </pc:picChg>
      </pc:sldChg>
      <pc:sldChg chg="modSp">
        <pc:chgData name="heleneverest1@gmail.com" userId="S::heleneverest1_gmail.com#ext#@hiscpo11.onmicrosoft.com::319f326b-4675-4cc3-a48e-6b0c482cfe9f" providerId="AD" clId="Web-{93572D95-7D5D-D8E4-D969-28687D674AA9}" dt="2025-04-26T10:24:44.261" v="78" actId="20577"/>
        <pc:sldMkLst>
          <pc:docMk/>
          <pc:sldMk cId="3818220261" sldId="407"/>
        </pc:sldMkLst>
        <pc:spChg chg="mod">
          <ac:chgData name="heleneverest1@gmail.com" userId="S::heleneverest1_gmail.com#ext#@hiscpo11.onmicrosoft.com::319f326b-4675-4cc3-a48e-6b0c482cfe9f" providerId="AD" clId="Web-{93572D95-7D5D-D8E4-D969-28687D674AA9}" dt="2025-04-26T10:23:34.900" v="68" actId="1076"/>
          <ac:spMkLst>
            <pc:docMk/>
            <pc:sldMk cId="3818220261" sldId="407"/>
            <ac:spMk id="2" creationId="{E44D0415-9D02-7CE1-DD82-94515E7A504E}"/>
          </ac:spMkLst>
        </pc:spChg>
        <pc:spChg chg="mod">
          <ac:chgData name="heleneverest1@gmail.com" userId="S::heleneverest1_gmail.com#ext#@hiscpo11.onmicrosoft.com::319f326b-4675-4cc3-a48e-6b0c482cfe9f" providerId="AD" clId="Web-{93572D95-7D5D-D8E4-D969-28687D674AA9}" dt="2025-04-26T10:24:44.261" v="78" actId="20577"/>
          <ac:spMkLst>
            <pc:docMk/>
            <pc:sldMk cId="3818220261" sldId="407"/>
            <ac:spMk id="9" creationId="{230541DA-5C89-3A65-1988-0C9B0DCC1678}"/>
          </ac:spMkLst>
        </pc:spChg>
        <pc:picChg chg="mod">
          <ac:chgData name="heleneverest1@gmail.com" userId="S::heleneverest1_gmail.com#ext#@hiscpo11.onmicrosoft.com::319f326b-4675-4cc3-a48e-6b0c482cfe9f" providerId="AD" clId="Web-{93572D95-7D5D-D8E4-D969-28687D674AA9}" dt="2025-04-26T10:23:48.275" v="73" actId="1076"/>
          <ac:picMkLst>
            <pc:docMk/>
            <pc:sldMk cId="3818220261" sldId="407"/>
            <ac:picMk id="8" creationId="{871858F1-2302-A6A8-AC14-6AB3440D4780}"/>
          </ac:picMkLst>
        </pc:picChg>
      </pc:sldChg>
      <pc:sldChg chg="modSp">
        <pc:chgData name="heleneverest1@gmail.com" userId="S::heleneverest1_gmail.com#ext#@hiscpo11.onmicrosoft.com::319f326b-4675-4cc3-a48e-6b0c482cfe9f" providerId="AD" clId="Web-{93572D95-7D5D-D8E4-D969-28687D674AA9}" dt="2025-04-26T10:24:59.465" v="81" actId="1076"/>
        <pc:sldMkLst>
          <pc:docMk/>
          <pc:sldMk cId="1285598627" sldId="408"/>
        </pc:sldMkLst>
        <pc:spChg chg="mod">
          <ac:chgData name="heleneverest1@gmail.com" userId="S::heleneverest1_gmail.com#ext#@hiscpo11.onmicrosoft.com::319f326b-4675-4cc3-a48e-6b0c482cfe9f" providerId="AD" clId="Web-{93572D95-7D5D-D8E4-D969-28687D674AA9}" dt="2025-04-26T10:24:55.246" v="80" actId="1076"/>
          <ac:spMkLst>
            <pc:docMk/>
            <pc:sldMk cId="1285598627" sldId="408"/>
            <ac:spMk id="4" creationId="{5FD5732F-27C1-3D45-AAEE-87A7B141EAEB}"/>
          </ac:spMkLst>
        </pc:spChg>
        <pc:picChg chg="mod">
          <ac:chgData name="heleneverest1@gmail.com" userId="S::heleneverest1_gmail.com#ext#@hiscpo11.onmicrosoft.com::319f326b-4675-4cc3-a48e-6b0c482cfe9f" providerId="AD" clId="Web-{93572D95-7D5D-D8E4-D969-28687D674AA9}" dt="2025-04-26T10:24:59.465" v="81" actId="1076"/>
          <ac:picMkLst>
            <pc:docMk/>
            <pc:sldMk cId="1285598627" sldId="408"/>
            <ac:picMk id="11" creationId="{ADF1BA74-5223-36E5-4971-304F8F8F8447}"/>
          </ac:picMkLst>
        </pc:picChg>
      </pc:sldChg>
      <pc:sldChg chg="modSp">
        <pc:chgData name="heleneverest1@gmail.com" userId="S::heleneverest1_gmail.com#ext#@hiscpo11.onmicrosoft.com::319f326b-4675-4cc3-a48e-6b0c482cfe9f" providerId="AD" clId="Web-{93572D95-7D5D-D8E4-D969-28687D674AA9}" dt="2025-04-26T10:26:36.874" v="101" actId="20577"/>
        <pc:sldMkLst>
          <pc:docMk/>
          <pc:sldMk cId="1503607090" sldId="409"/>
        </pc:sldMkLst>
        <pc:spChg chg="mod">
          <ac:chgData name="heleneverest1@gmail.com" userId="S::heleneverest1_gmail.com#ext#@hiscpo11.onmicrosoft.com::319f326b-4675-4cc3-a48e-6b0c482cfe9f" providerId="AD" clId="Web-{93572D95-7D5D-D8E4-D969-28687D674AA9}" dt="2025-04-26T10:25:10.543" v="83" actId="1076"/>
          <ac:spMkLst>
            <pc:docMk/>
            <pc:sldMk cId="1503607090" sldId="409"/>
            <ac:spMk id="2" creationId="{00AC5AD8-4C5E-F8B2-78D4-F6C3F55F3B51}"/>
          </ac:spMkLst>
        </pc:spChg>
        <pc:spChg chg="mod">
          <ac:chgData name="heleneverest1@gmail.com" userId="S::heleneverest1_gmail.com#ext#@hiscpo11.onmicrosoft.com::319f326b-4675-4cc3-a48e-6b0c482cfe9f" providerId="AD" clId="Web-{93572D95-7D5D-D8E4-D969-28687D674AA9}" dt="2025-04-26T10:26:36.874" v="101" actId="20577"/>
          <ac:spMkLst>
            <pc:docMk/>
            <pc:sldMk cId="1503607090" sldId="409"/>
            <ac:spMk id="4" creationId="{5995517B-6BF2-F9BF-CBAC-09D67D428FF9}"/>
          </ac:spMkLst>
        </pc:spChg>
        <pc:picChg chg="mod">
          <ac:chgData name="heleneverest1@gmail.com" userId="S::heleneverest1_gmail.com#ext#@hiscpo11.onmicrosoft.com::319f326b-4675-4cc3-a48e-6b0c482cfe9f" providerId="AD" clId="Web-{93572D95-7D5D-D8E4-D969-28687D674AA9}" dt="2025-04-26T10:25:21.716" v="84" actId="1076"/>
          <ac:picMkLst>
            <pc:docMk/>
            <pc:sldMk cId="1503607090" sldId="409"/>
            <ac:picMk id="8" creationId="{E68F051F-C06E-4DA5-BA0B-3ED8B92D07BA}"/>
          </ac:picMkLst>
        </pc:picChg>
      </pc:sldChg>
      <pc:sldChg chg="modSp">
        <pc:chgData name="heleneverest1@gmail.com" userId="S::heleneverest1_gmail.com#ext#@hiscpo11.onmicrosoft.com::319f326b-4675-4cc3-a48e-6b0c482cfe9f" providerId="AD" clId="Web-{93572D95-7D5D-D8E4-D969-28687D674AA9}" dt="2025-04-26T10:13:52.475" v="9" actId="20577"/>
        <pc:sldMkLst>
          <pc:docMk/>
          <pc:sldMk cId="3748473423" sldId="415"/>
        </pc:sldMkLst>
        <pc:spChg chg="mod">
          <ac:chgData name="heleneverest1@gmail.com" userId="S::heleneverest1_gmail.com#ext#@hiscpo11.onmicrosoft.com::319f326b-4675-4cc3-a48e-6b0c482cfe9f" providerId="AD" clId="Web-{93572D95-7D5D-D8E4-D969-28687D674AA9}" dt="2025-04-26T10:13:52.475" v="9" actId="20577"/>
          <ac:spMkLst>
            <pc:docMk/>
            <pc:sldMk cId="3748473423" sldId="415"/>
            <ac:spMk id="8" creationId="{158800B3-55C8-0E33-C60A-061A59C4F006}"/>
          </ac:spMkLst>
        </pc:spChg>
      </pc:sldChg>
    </pc:docChg>
  </pc:docChgLst>
  <pc:docChgLst>
    <pc:chgData name="Graham Williamson" userId="b0977c69-d7ec-4b85-b2d7-82186155f858" providerId="ADAL" clId="{EA69E409-04DA-4FC0-9F44-7F7EDE5922A5}"/>
    <pc:docChg chg="custSel addSld modSld sldOrd">
      <pc:chgData name="Graham Williamson" userId="b0977c69-d7ec-4b85-b2d7-82186155f858" providerId="ADAL" clId="{EA69E409-04DA-4FC0-9F44-7F7EDE5922A5}" dt="2025-04-22T16:46:36.116" v="883" actId="20577"/>
      <pc:docMkLst>
        <pc:docMk/>
      </pc:docMkLst>
      <pc:sldChg chg="modSp mod">
        <pc:chgData name="Graham Williamson" userId="b0977c69-d7ec-4b85-b2d7-82186155f858" providerId="ADAL" clId="{EA69E409-04DA-4FC0-9F44-7F7EDE5922A5}" dt="2025-04-22T16:46:36.116" v="883" actId="20577"/>
        <pc:sldMkLst>
          <pc:docMk/>
          <pc:sldMk cId="2735206431" sldId="333"/>
        </pc:sldMkLst>
        <pc:graphicFrameChg chg="modGraphic">
          <ac:chgData name="Graham Williamson" userId="b0977c69-d7ec-4b85-b2d7-82186155f858" providerId="ADAL" clId="{EA69E409-04DA-4FC0-9F44-7F7EDE5922A5}" dt="2025-04-22T16:46:36.116" v="883" actId="20577"/>
          <ac:graphicFrameMkLst>
            <pc:docMk/>
            <pc:sldMk cId="2735206431" sldId="333"/>
            <ac:graphicFrameMk id="6" creationId="{79FEF747-EB26-4B3F-8402-72E2E8F96405}"/>
          </ac:graphicFrameMkLst>
        </pc:graphicFrameChg>
      </pc:sldChg>
      <pc:sldChg chg="modSp mod">
        <pc:chgData name="Graham Williamson" userId="b0977c69-d7ec-4b85-b2d7-82186155f858" providerId="ADAL" clId="{EA69E409-04DA-4FC0-9F44-7F7EDE5922A5}" dt="2025-04-22T16:45:38.731" v="850" actId="20577"/>
        <pc:sldMkLst>
          <pc:docMk/>
          <pc:sldMk cId="1316585366" sldId="393"/>
        </pc:sldMkLst>
        <pc:spChg chg="mod">
          <ac:chgData name="Graham Williamson" userId="b0977c69-d7ec-4b85-b2d7-82186155f858" providerId="ADAL" clId="{EA69E409-04DA-4FC0-9F44-7F7EDE5922A5}" dt="2025-04-22T16:45:38.731" v="850" actId="20577"/>
          <ac:spMkLst>
            <pc:docMk/>
            <pc:sldMk cId="1316585366" sldId="393"/>
            <ac:spMk id="2" creationId="{A24D8DBB-149C-0B35-86D2-42573F1E3227}"/>
          </ac:spMkLst>
        </pc:spChg>
        <pc:spChg chg="mod">
          <ac:chgData name="Graham Williamson" userId="b0977c69-d7ec-4b85-b2d7-82186155f858" providerId="ADAL" clId="{EA69E409-04DA-4FC0-9F44-7F7EDE5922A5}" dt="2025-04-22T15:28:08.526" v="93" actId="20577"/>
          <ac:spMkLst>
            <pc:docMk/>
            <pc:sldMk cId="1316585366" sldId="393"/>
            <ac:spMk id="11" creationId="{458A8758-378A-9974-1CEC-B978561D1E3C}"/>
          </ac:spMkLst>
        </pc:spChg>
      </pc:sldChg>
      <pc:sldChg chg="modSp mod">
        <pc:chgData name="Graham Williamson" userId="b0977c69-d7ec-4b85-b2d7-82186155f858" providerId="ADAL" clId="{EA69E409-04DA-4FC0-9F44-7F7EDE5922A5}" dt="2025-04-22T16:45:03.784" v="840" actId="5793"/>
        <pc:sldMkLst>
          <pc:docMk/>
          <pc:sldMk cId="2242881180" sldId="394"/>
        </pc:sldMkLst>
        <pc:spChg chg="mod">
          <ac:chgData name="Graham Williamson" userId="b0977c69-d7ec-4b85-b2d7-82186155f858" providerId="ADAL" clId="{EA69E409-04DA-4FC0-9F44-7F7EDE5922A5}" dt="2025-04-22T16:45:03.784" v="840" actId="5793"/>
          <ac:spMkLst>
            <pc:docMk/>
            <pc:sldMk cId="2242881180" sldId="394"/>
            <ac:spMk id="11" creationId="{CE8A7737-3B33-DA14-CC6C-834396F9650E}"/>
          </ac:spMkLst>
        </pc:spChg>
      </pc:sldChg>
      <pc:sldChg chg="modSp mod">
        <pc:chgData name="Graham Williamson" userId="b0977c69-d7ec-4b85-b2d7-82186155f858" providerId="ADAL" clId="{EA69E409-04DA-4FC0-9F44-7F7EDE5922A5}" dt="2025-04-22T15:16:39.448" v="3" actId="20577"/>
        <pc:sldMkLst>
          <pc:docMk/>
          <pc:sldMk cId="657688496" sldId="410"/>
        </pc:sldMkLst>
        <pc:spChg chg="mod">
          <ac:chgData name="Graham Williamson" userId="b0977c69-d7ec-4b85-b2d7-82186155f858" providerId="ADAL" clId="{EA69E409-04DA-4FC0-9F44-7F7EDE5922A5}" dt="2025-04-22T15:16:39.448" v="3" actId="20577"/>
          <ac:spMkLst>
            <pc:docMk/>
            <pc:sldMk cId="657688496" sldId="410"/>
            <ac:spMk id="2" creationId="{0B408CD2-C4A7-582E-CEC7-1A292CF9745D}"/>
          </ac:spMkLst>
        </pc:spChg>
      </pc:sldChg>
      <pc:sldChg chg="modSp mod">
        <pc:chgData name="Graham Williamson" userId="b0977c69-d7ec-4b85-b2d7-82186155f858" providerId="ADAL" clId="{EA69E409-04DA-4FC0-9F44-7F7EDE5922A5}" dt="2025-04-22T15:19:34.359" v="83" actId="20577"/>
        <pc:sldMkLst>
          <pc:docMk/>
          <pc:sldMk cId="3745584895" sldId="416"/>
        </pc:sldMkLst>
        <pc:spChg chg="mod">
          <ac:chgData name="Graham Williamson" userId="b0977c69-d7ec-4b85-b2d7-82186155f858" providerId="ADAL" clId="{EA69E409-04DA-4FC0-9F44-7F7EDE5922A5}" dt="2025-04-22T15:19:34.359" v="83" actId="20577"/>
          <ac:spMkLst>
            <pc:docMk/>
            <pc:sldMk cId="3745584895" sldId="416"/>
            <ac:spMk id="11" creationId="{11788800-6F24-FAD9-DD52-229405D5F798}"/>
          </ac:spMkLst>
        </pc:spChg>
      </pc:sldChg>
      <pc:sldChg chg="modSp mod">
        <pc:chgData name="Graham Williamson" userId="b0977c69-d7ec-4b85-b2d7-82186155f858" providerId="ADAL" clId="{EA69E409-04DA-4FC0-9F44-7F7EDE5922A5}" dt="2025-04-22T15:16:32.606" v="1" actId="20577"/>
        <pc:sldMkLst>
          <pc:docMk/>
          <pc:sldMk cId="3216152558" sldId="417"/>
        </pc:sldMkLst>
        <pc:spChg chg="mod">
          <ac:chgData name="Graham Williamson" userId="b0977c69-d7ec-4b85-b2d7-82186155f858" providerId="ADAL" clId="{EA69E409-04DA-4FC0-9F44-7F7EDE5922A5}" dt="2025-04-22T15:16:32.606" v="1" actId="20577"/>
          <ac:spMkLst>
            <pc:docMk/>
            <pc:sldMk cId="3216152558" sldId="417"/>
            <ac:spMk id="2" creationId="{F939542E-6FAD-1FF5-C163-42182C9DB357}"/>
          </ac:spMkLst>
        </pc:spChg>
      </pc:sldChg>
      <pc:sldChg chg="modSp add mod modNotesTx">
        <pc:chgData name="Graham Williamson" userId="b0977c69-d7ec-4b85-b2d7-82186155f858" providerId="ADAL" clId="{EA69E409-04DA-4FC0-9F44-7F7EDE5922A5}" dt="2025-04-22T16:41:45.390" v="654" actId="20577"/>
        <pc:sldMkLst>
          <pc:docMk/>
          <pc:sldMk cId="1404084657" sldId="419"/>
        </pc:sldMkLst>
        <pc:spChg chg="mod">
          <ac:chgData name="Graham Williamson" userId="b0977c69-d7ec-4b85-b2d7-82186155f858" providerId="ADAL" clId="{EA69E409-04DA-4FC0-9F44-7F7EDE5922A5}" dt="2025-04-22T16:41:45.390" v="654" actId="20577"/>
          <ac:spMkLst>
            <pc:docMk/>
            <pc:sldMk cId="1404084657" sldId="419"/>
            <ac:spMk id="11" creationId="{A1E03E86-1EBE-6237-E2CC-26F0B50EECFF}"/>
          </ac:spMkLst>
        </pc:spChg>
      </pc:sldChg>
      <pc:sldChg chg="modSp add mod ord">
        <pc:chgData name="Graham Williamson" userId="b0977c69-d7ec-4b85-b2d7-82186155f858" providerId="ADAL" clId="{EA69E409-04DA-4FC0-9F44-7F7EDE5922A5}" dt="2025-04-22T16:43:27.897" v="682" actId="20577"/>
        <pc:sldMkLst>
          <pc:docMk/>
          <pc:sldMk cId="4154742537" sldId="420"/>
        </pc:sldMkLst>
        <pc:spChg chg="mod">
          <ac:chgData name="Graham Williamson" userId="b0977c69-d7ec-4b85-b2d7-82186155f858" providerId="ADAL" clId="{EA69E409-04DA-4FC0-9F44-7F7EDE5922A5}" dt="2025-04-22T16:43:27.897" v="682" actId="20577"/>
          <ac:spMkLst>
            <pc:docMk/>
            <pc:sldMk cId="4154742537" sldId="420"/>
            <ac:spMk id="11" creationId="{3EFBD628-A494-50F7-AE78-61D2E728F93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iscpo11.sharepoint.com/teams/MEM_HouseCommittee/Shared%20Documents/General/Analyses/Roast%20Dinner%20Analysis%20-%20Mar%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[Roast Dinner Analysis - Mar 25.xlsx]Sheet2!PivotTable2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Qty of Roast dinners sold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Sheet2!$B$3:$B$4</c:f>
              <c:strCache>
                <c:ptCount val="1"/>
                <c:pt idx="0">
                  <c:v>2023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Sheet2!$B$5:$B$21</c:f>
              <c:numCache>
                <c:formatCode>General</c:formatCode>
                <c:ptCount val="12"/>
                <c:pt idx="0">
                  <c:v>37</c:v>
                </c:pt>
                <c:pt idx="1">
                  <c:v>151</c:v>
                </c:pt>
                <c:pt idx="2">
                  <c:v>183</c:v>
                </c:pt>
                <c:pt idx="3">
                  <c:v>236</c:v>
                </c:pt>
                <c:pt idx="4">
                  <c:v>105</c:v>
                </c:pt>
                <c:pt idx="5">
                  <c:v>76</c:v>
                </c:pt>
                <c:pt idx="6">
                  <c:v>13</c:v>
                </c:pt>
                <c:pt idx="8">
                  <c:v>2</c:v>
                </c:pt>
                <c:pt idx="9">
                  <c:v>139</c:v>
                </c:pt>
                <c:pt idx="10">
                  <c:v>295</c:v>
                </c:pt>
                <c:pt idx="11">
                  <c:v>176</c:v>
                </c:pt>
              </c:numCache>
            </c:numRef>
          </c:val>
          <c:smooth val="0"/>
          <c:extLst>
            <c:ext xmlns:c16="http://schemas.microsoft.com/office/drawing/2014/chart" uri="{C3380CC4-5D6E-409C-BE32-E72D297353CC}">
              <c16:uniqueId val="{00000000-C15D-40E3-8BA8-0A20410DDD2C}"/>
            </c:ext>
          </c:extLst>
        </c:ser>
        <c:ser>
          <c:idx val="1"/>
          <c:order val="1"/>
          <c:tx>
            <c:strRef>
              <c:f>Sheet2!$C$3:$C$4</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Sheet2!$C$5:$C$21</c:f>
              <c:numCache>
                <c:formatCode>General</c:formatCode>
                <c:ptCount val="12"/>
                <c:pt idx="0">
                  <c:v>108</c:v>
                </c:pt>
                <c:pt idx="1">
                  <c:v>172</c:v>
                </c:pt>
                <c:pt idx="2">
                  <c:v>441</c:v>
                </c:pt>
                <c:pt idx="3">
                  <c:v>239</c:v>
                </c:pt>
                <c:pt idx="4">
                  <c:v>153</c:v>
                </c:pt>
                <c:pt idx="5">
                  <c:v>225</c:v>
                </c:pt>
                <c:pt idx="6">
                  <c:v>197</c:v>
                </c:pt>
                <c:pt idx="7">
                  <c:v>190</c:v>
                </c:pt>
                <c:pt idx="8">
                  <c:v>274</c:v>
                </c:pt>
                <c:pt idx="9">
                  <c:v>229</c:v>
                </c:pt>
                <c:pt idx="10">
                  <c:v>225</c:v>
                </c:pt>
                <c:pt idx="11">
                  <c:v>223</c:v>
                </c:pt>
              </c:numCache>
            </c:numRef>
          </c:val>
          <c:smooth val="0"/>
          <c:extLst>
            <c:ext xmlns:c16="http://schemas.microsoft.com/office/drawing/2014/chart" uri="{C3380CC4-5D6E-409C-BE32-E72D297353CC}">
              <c16:uniqueId val="{00000001-C15D-40E3-8BA8-0A20410DDD2C}"/>
            </c:ext>
          </c:extLst>
        </c:ser>
        <c:ser>
          <c:idx val="2"/>
          <c:order val="2"/>
          <c:tx>
            <c:strRef>
              <c:f>Sheet2!$D$3:$D$4</c:f>
              <c:strCache>
                <c:ptCount val="1"/>
                <c:pt idx="0">
                  <c:v>2025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Sheet2!$A$5:$A$21</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Qtr1</c:v>
                  </c:pt>
                  <c:pt idx="3">
                    <c:v>Qtr2</c:v>
                  </c:pt>
                  <c:pt idx="6">
                    <c:v>Qtr3</c:v>
                  </c:pt>
                  <c:pt idx="9">
                    <c:v>Qtr4</c:v>
                  </c:pt>
                </c:lvl>
              </c:multiLvlStrCache>
            </c:multiLvlStrRef>
          </c:cat>
          <c:val>
            <c:numRef>
              <c:f>Sheet2!$D$5:$D$21</c:f>
              <c:numCache>
                <c:formatCode>General</c:formatCode>
                <c:ptCount val="12"/>
                <c:pt idx="0">
                  <c:v>149</c:v>
                </c:pt>
                <c:pt idx="1">
                  <c:v>180</c:v>
                </c:pt>
                <c:pt idx="2">
                  <c:v>370</c:v>
                </c:pt>
              </c:numCache>
            </c:numRef>
          </c:val>
          <c:smooth val="0"/>
          <c:extLst>
            <c:ext xmlns:c16="http://schemas.microsoft.com/office/drawing/2014/chart" uri="{C3380CC4-5D6E-409C-BE32-E72D297353CC}">
              <c16:uniqueId val="{00000002-C15D-40E3-8BA8-0A20410DDD2C}"/>
            </c:ext>
          </c:extLst>
        </c:ser>
        <c:dLbls>
          <c:showLegendKey val="0"/>
          <c:showVal val="0"/>
          <c:showCatName val="0"/>
          <c:showSerName val="0"/>
          <c:showPercent val="0"/>
          <c:showBubbleSize val="0"/>
        </c:dLbls>
        <c:marker val="1"/>
        <c:smooth val="0"/>
        <c:axId val="626107912"/>
        <c:axId val="626112520"/>
      </c:lineChart>
      <c:catAx>
        <c:axId val="6261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12520"/>
        <c:crosses val="autoZero"/>
        <c:auto val="1"/>
        <c:lblAlgn val="ctr"/>
        <c:lblOffset val="100"/>
        <c:noMultiLvlLbl val="0"/>
      </c:catAx>
      <c:valAx>
        <c:axId val="626112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1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079" cy="5016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1524" y="1"/>
            <a:ext cx="2985079" cy="501621"/>
          </a:xfrm>
          <a:prstGeom prst="rect">
            <a:avLst/>
          </a:prstGeom>
        </p:spPr>
        <p:txBody>
          <a:bodyPr vert="horz" lIns="91440" tIns="45720" rIns="91440" bIns="45720" rtlCol="0"/>
          <a:lstStyle>
            <a:lvl1pPr algn="r">
              <a:defRPr sz="1200"/>
            </a:lvl1pPr>
          </a:lstStyle>
          <a:p>
            <a:fld id="{DEBB2DAF-2370-4B99-B650-EA2F61D67267}" type="datetimeFigureOut">
              <a:rPr lang="en-GB" smtClean="0"/>
              <a:t>27/04/2025</a:t>
            </a:fld>
            <a:endParaRPr lang="en-GB"/>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505" y="4821035"/>
            <a:ext cx="5511155" cy="394619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094"/>
            <a:ext cx="2985079" cy="5016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1524" y="9517094"/>
            <a:ext cx="2985079" cy="501620"/>
          </a:xfrm>
          <a:prstGeom prst="rect">
            <a:avLst/>
          </a:prstGeom>
        </p:spPr>
        <p:txBody>
          <a:bodyPr vert="horz" lIns="91440" tIns="45720" rIns="91440" bIns="45720" rtlCol="0" anchor="b"/>
          <a:lstStyle>
            <a:lvl1pPr algn="r">
              <a:defRPr sz="1200"/>
            </a:lvl1pPr>
          </a:lstStyle>
          <a:p>
            <a:fld id="{31E34FEE-81E1-4571-9589-E4F743609AB5}" type="slidenum">
              <a:rPr lang="en-GB" smtClean="0"/>
              <a:t>‹#›</a:t>
            </a:fld>
            <a:endParaRPr lang="en-GB"/>
          </a:p>
        </p:txBody>
      </p:sp>
    </p:spTree>
    <p:extLst>
      <p:ext uri="{BB962C8B-B14F-4D97-AF65-F5344CB8AC3E}">
        <p14:creationId xmlns:p14="http://schemas.microsoft.com/office/powerpoint/2010/main" val="3594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1</a:t>
            </a:fld>
            <a:endParaRPr lang="en-GB"/>
          </a:p>
        </p:txBody>
      </p:sp>
    </p:spTree>
    <p:extLst>
      <p:ext uri="{BB962C8B-B14F-4D97-AF65-F5344CB8AC3E}">
        <p14:creationId xmlns:p14="http://schemas.microsoft.com/office/powerpoint/2010/main" val="104301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ABC4-C5F3-B839-8635-455DBDF9F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B7CB5-2609-6552-03FB-C9280AFA6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6EA9F-A28D-21CE-29B7-1AABBB33CC7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4F4785-7CC0-D226-6523-4415C79B2E4D}"/>
              </a:ext>
            </a:extLst>
          </p:cNvPr>
          <p:cNvSpPr>
            <a:spLocks noGrp="1"/>
          </p:cNvSpPr>
          <p:nvPr>
            <p:ph type="sldNum" sz="quarter" idx="5"/>
          </p:nvPr>
        </p:nvSpPr>
        <p:spPr/>
        <p:txBody>
          <a:bodyPr/>
          <a:lstStyle/>
          <a:p>
            <a:fld id="{31E34FEE-81E1-4571-9589-E4F743609AB5}" type="slidenum">
              <a:rPr lang="en-GB" smtClean="0"/>
              <a:t>10</a:t>
            </a:fld>
            <a:endParaRPr lang="en-GB"/>
          </a:p>
        </p:txBody>
      </p:sp>
    </p:spTree>
    <p:extLst>
      <p:ext uri="{BB962C8B-B14F-4D97-AF65-F5344CB8AC3E}">
        <p14:creationId xmlns:p14="http://schemas.microsoft.com/office/powerpoint/2010/main" val="3387784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40E18-51B9-546A-AB4B-87DB2BDE0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013B6-A5FA-4DC0-4990-C81A98F3B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102A4-6778-5E68-AE9A-2890506853E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125B3DD-556A-2A78-C0CD-686300929B79}"/>
              </a:ext>
            </a:extLst>
          </p:cNvPr>
          <p:cNvSpPr>
            <a:spLocks noGrp="1"/>
          </p:cNvSpPr>
          <p:nvPr>
            <p:ph type="sldNum" sz="quarter" idx="5"/>
          </p:nvPr>
        </p:nvSpPr>
        <p:spPr/>
        <p:txBody>
          <a:bodyPr/>
          <a:lstStyle/>
          <a:p>
            <a:fld id="{31E34FEE-81E1-4571-9589-E4F743609AB5}" type="slidenum">
              <a:rPr lang="en-GB" smtClean="0"/>
              <a:t>11</a:t>
            </a:fld>
            <a:endParaRPr lang="en-GB"/>
          </a:p>
        </p:txBody>
      </p:sp>
    </p:spTree>
    <p:extLst>
      <p:ext uri="{BB962C8B-B14F-4D97-AF65-F5344CB8AC3E}">
        <p14:creationId xmlns:p14="http://schemas.microsoft.com/office/powerpoint/2010/main" val="37141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5D04-F913-B587-668A-F6A4D2DFE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1B76-10EE-F008-3FB6-8B424B8FC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11C5B-4D5A-E84A-9100-FC2CFD9C8F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3E6EBE-3A2C-001D-F040-77EEA46C9E00}"/>
              </a:ext>
            </a:extLst>
          </p:cNvPr>
          <p:cNvSpPr>
            <a:spLocks noGrp="1"/>
          </p:cNvSpPr>
          <p:nvPr>
            <p:ph type="sldNum" sz="quarter" idx="5"/>
          </p:nvPr>
        </p:nvSpPr>
        <p:spPr/>
        <p:txBody>
          <a:bodyPr/>
          <a:lstStyle/>
          <a:p>
            <a:fld id="{31E34FEE-81E1-4571-9589-E4F743609AB5}" type="slidenum">
              <a:rPr lang="en-GB" smtClean="0"/>
              <a:t>12</a:t>
            </a:fld>
            <a:endParaRPr lang="en-GB"/>
          </a:p>
        </p:txBody>
      </p:sp>
    </p:spTree>
    <p:extLst>
      <p:ext uri="{BB962C8B-B14F-4D97-AF65-F5344CB8AC3E}">
        <p14:creationId xmlns:p14="http://schemas.microsoft.com/office/powerpoint/2010/main" val="371498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B5F7-F6FB-8B6C-8365-AAE3E220B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33A4C-8A61-D51A-4BE9-3E6E8AAA0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F155B-2C64-BD16-98FE-A8BDE2F6D8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B97888-D5D8-0CCF-FB44-481C0D6AD0C0}"/>
              </a:ext>
            </a:extLst>
          </p:cNvPr>
          <p:cNvSpPr>
            <a:spLocks noGrp="1"/>
          </p:cNvSpPr>
          <p:nvPr>
            <p:ph type="sldNum" sz="quarter" idx="5"/>
          </p:nvPr>
        </p:nvSpPr>
        <p:spPr/>
        <p:txBody>
          <a:bodyPr/>
          <a:lstStyle/>
          <a:p>
            <a:fld id="{31E34FEE-81E1-4571-9589-E4F743609AB5}" type="slidenum">
              <a:rPr lang="en-GB" smtClean="0"/>
              <a:t>13</a:t>
            </a:fld>
            <a:endParaRPr lang="en-GB"/>
          </a:p>
        </p:txBody>
      </p:sp>
    </p:spTree>
    <p:extLst>
      <p:ext uri="{BB962C8B-B14F-4D97-AF65-F5344CB8AC3E}">
        <p14:creationId xmlns:p14="http://schemas.microsoft.com/office/powerpoint/2010/main" val="21459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1AE1-BA77-F069-495B-72B31729C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BB322-9558-AEE2-F3BA-B7F4CBF9C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2706B-A5F5-6CC4-9F40-83604176262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F0FB49-2D94-D4FE-9954-776F8DCCF95B}"/>
              </a:ext>
            </a:extLst>
          </p:cNvPr>
          <p:cNvSpPr>
            <a:spLocks noGrp="1"/>
          </p:cNvSpPr>
          <p:nvPr>
            <p:ph type="sldNum" sz="quarter" idx="5"/>
          </p:nvPr>
        </p:nvSpPr>
        <p:spPr/>
        <p:txBody>
          <a:bodyPr/>
          <a:lstStyle/>
          <a:p>
            <a:fld id="{31E34FEE-81E1-4571-9589-E4F743609AB5}" type="slidenum">
              <a:rPr lang="en-GB" smtClean="0"/>
              <a:t>14</a:t>
            </a:fld>
            <a:endParaRPr lang="en-GB"/>
          </a:p>
        </p:txBody>
      </p:sp>
    </p:spTree>
    <p:extLst>
      <p:ext uri="{BB962C8B-B14F-4D97-AF65-F5344CB8AC3E}">
        <p14:creationId xmlns:p14="http://schemas.microsoft.com/office/powerpoint/2010/main" val="153855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9FE0-D33C-EB4B-0CCC-52C0C04C1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3F427-F662-EBFB-BC84-96014FDB4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43681-8D36-1CB2-BFBB-67A9D84661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5125478-B97E-E5B7-B07C-760A1B1DD02D}"/>
              </a:ext>
            </a:extLst>
          </p:cNvPr>
          <p:cNvSpPr>
            <a:spLocks noGrp="1"/>
          </p:cNvSpPr>
          <p:nvPr>
            <p:ph type="sldNum" sz="quarter" idx="5"/>
          </p:nvPr>
        </p:nvSpPr>
        <p:spPr/>
        <p:txBody>
          <a:bodyPr/>
          <a:lstStyle/>
          <a:p>
            <a:fld id="{31E34FEE-81E1-4571-9589-E4F743609AB5}" type="slidenum">
              <a:rPr lang="en-GB" smtClean="0"/>
              <a:t>15</a:t>
            </a:fld>
            <a:endParaRPr lang="en-GB"/>
          </a:p>
        </p:txBody>
      </p:sp>
    </p:spTree>
    <p:extLst>
      <p:ext uri="{BB962C8B-B14F-4D97-AF65-F5344CB8AC3E}">
        <p14:creationId xmlns:p14="http://schemas.microsoft.com/office/powerpoint/2010/main" val="2217073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654C-1B26-BFB5-ADFE-54F60F84E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6D963-63FB-8137-566A-016043859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093F7-0450-2952-479D-CB1B7DFE35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859998-D7CD-1553-B981-D62A94A11D86}"/>
              </a:ext>
            </a:extLst>
          </p:cNvPr>
          <p:cNvSpPr>
            <a:spLocks noGrp="1"/>
          </p:cNvSpPr>
          <p:nvPr>
            <p:ph type="sldNum" sz="quarter" idx="5"/>
          </p:nvPr>
        </p:nvSpPr>
        <p:spPr/>
        <p:txBody>
          <a:bodyPr/>
          <a:lstStyle/>
          <a:p>
            <a:fld id="{31E34FEE-81E1-4571-9589-E4F743609AB5}" type="slidenum">
              <a:rPr lang="en-GB" smtClean="0"/>
              <a:t>16</a:t>
            </a:fld>
            <a:endParaRPr lang="en-GB"/>
          </a:p>
        </p:txBody>
      </p:sp>
    </p:spTree>
    <p:extLst>
      <p:ext uri="{BB962C8B-B14F-4D97-AF65-F5344CB8AC3E}">
        <p14:creationId xmlns:p14="http://schemas.microsoft.com/office/powerpoint/2010/main" val="422655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B0E8-2498-B30C-C80A-1025E060C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B9B38-CF92-1306-E1D0-70AFF8D74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17C37-1B6D-19EE-1304-765955F56E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8C73053-EEF8-D496-44F0-02D9C6CBFE85}"/>
              </a:ext>
            </a:extLst>
          </p:cNvPr>
          <p:cNvSpPr>
            <a:spLocks noGrp="1"/>
          </p:cNvSpPr>
          <p:nvPr>
            <p:ph type="sldNum" sz="quarter" idx="5"/>
          </p:nvPr>
        </p:nvSpPr>
        <p:spPr/>
        <p:txBody>
          <a:bodyPr/>
          <a:lstStyle/>
          <a:p>
            <a:fld id="{31E34FEE-81E1-4571-9589-E4F743609AB5}" type="slidenum">
              <a:rPr lang="en-GB" smtClean="0"/>
              <a:t>17</a:t>
            </a:fld>
            <a:endParaRPr lang="en-GB"/>
          </a:p>
        </p:txBody>
      </p:sp>
    </p:spTree>
    <p:extLst>
      <p:ext uri="{BB962C8B-B14F-4D97-AF65-F5344CB8AC3E}">
        <p14:creationId xmlns:p14="http://schemas.microsoft.com/office/powerpoint/2010/main" val="168890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D129-4090-35AB-9ACB-29FD928BD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3A3A-C7C7-0507-D311-CBA492D00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D7F82D-07BC-8998-911A-496B4AC589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7E43E8-832A-61EA-D6E4-EC6980E921B9}"/>
              </a:ext>
            </a:extLst>
          </p:cNvPr>
          <p:cNvSpPr>
            <a:spLocks noGrp="1"/>
          </p:cNvSpPr>
          <p:nvPr>
            <p:ph type="sldNum" sz="quarter" idx="5"/>
          </p:nvPr>
        </p:nvSpPr>
        <p:spPr/>
        <p:txBody>
          <a:bodyPr/>
          <a:lstStyle/>
          <a:p>
            <a:fld id="{31E34FEE-81E1-4571-9589-E4F743609AB5}" type="slidenum">
              <a:rPr lang="en-GB" smtClean="0"/>
              <a:t>18</a:t>
            </a:fld>
            <a:endParaRPr lang="en-GB"/>
          </a:p>
        </p:txBody>
      </p:sp>
    </p:spTree>
    <p:extLst>
      <p:ext uri="{BB962C8B-B14F-4D97-AF65-F5344CB8AC3E}">
        <p14:creationId xmlns:p14="http://schemas.microsoft.com/office/powerpoint/2010/main" val="115303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33E8E-6127-80C4-61B1-C08F7455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8D02-E9D7-B04A-985A-03E67E98A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9FFA3-E724-7AF0-D5D2-FD3914079F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C2567CA-88A0-B834-8C32-0E10DFF52559}"/>
              </a:ext>
            </a:extLst>
          </p:cNvPr>
          <p:cNvSpPr>
            <a:spLocks noGrp="1"/>
          </p:cNvSpPr>
          <p:nvPr>
            <p:ph type="sldNum" sz="quarter" idx="5"/>
          </p:nvPr>
        </p:nvSpPr>
        <p:spPr/>
        <p:txBody>
          <a:bodyPr/>
          <a:lstStyle/>
          <a:p>
            <a:fld id="{31E34FEE-81E1-4571-9589-E4F743609AB5}" type="slidenum">
              <a:rPr lang="en-GB" smtClean="0"/>
              <a:t>19</a:t>
            </a:fld>
            <a:endParaRPr lang="en-GB"/>
          </a:p>
        </p:txBody>
      </p:sp>
    </p:spTree>
    <p:extLst>
      <p:ext uri="{BB962C8B-B14F-4D97-AF65-F5344CB8AC3E}">
        <p14:creationId xmlns:p14="http://schemas.microsoft.com/office/powerpoint/2010/main" val="12651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a:t>
            </a:fld>
            <a:endParaRPr lang="en-GB"/>
          </a:p>
        </p:txBody>
      </p:sp>
    </p:spTree>
    <p:extLst>
      <p:ext uri="{BB962C8B-B14F-4D97-AF65-F5344CB8AC3E}">
        <p14:creationId xmlns:p14="http://schemas.microsoft.com/office/powerpoint/2010/main" val="92147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871-8D59-6E70-E5F0-B190096C1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D07EE-243F-9F7C-EFE7-C2E330DAC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087DF-DD7D-0418-487E-FB14CB2DE4D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B584E24-30BD-9398-3AD6-4D3B7AF22160}"/>
              </a:ext>
            </a:extLst>
          </p:cNvPr>
          <p:cNvSpPr>
            <a:spLocks noGrp="1"/>
          </p:cNvSpPr>
          <p:nvPr>
            <p:ph type="sldNum" sz="quarter" idx="5"/>
          </p:nvPr>
        </p:nvSpPr>
        <p:spPr/>
        <p:txBody>
          <a:bodyPr/>
          <a:lstStyle/>
          <a:p>
            <a:fld id="{31E34FEE-81E1-4571-9589-E4F743609AB5}" type="slidenum">
              <a:rPr lang="en-GB" smtClean="0"/>
              <a:t>20</a:t>
            </a:fld>
            <a:endParaRPr lang="en-GB"/>
          </a:p>
        </p:txBody>
      </p:sp>
    </p:spTree>
    <p:extLst>
      <p:ext uri="{BB962C8B-B14F-4D97-AF65-F5344CB8AC3E}">
        <p14:creationId xmlns:p14="http://schemas.microsoft.com/office/powerpoint/2010/main" val="2091888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4D0D-AB57-1E18-99B6-F4E480277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C82DD-C838-0E4F-3D3C-F0C824DAD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0A2BE-0371-5030-598E-60684E097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44B22B0-27E2-B697-7E8B-7FD6BFE25796}"/>
              </a:ext>
            </a:extLst>
          </p:cNvPr>
          <p:cNvSpPr>
            <a:spLocks noGrp="1"/>
          </p:cNvSpPr>
          <p:nvPr>
            <p:ph type="sldNum" sz="quarter" idx="5"/>
          </p:nvPr>
        </p:nvSpPr>
        <p:spPr/>
        <p:txBody>
          <a:bodyPr/>
          <a:lstStyle/>
          <a:p>
            <a:fld id="{31E34FEE-81E1-4571-9589-E4F743609AB5}" type="slidenum">
              <a:rPr lang="en-GB" smtClean="0"/>
              <a:t>22</a:t>
            </a:fld>
            <a:endParaRPr lang="en-GB"/>
          </a:p>
        </p:txBody>
      </p:sp>
    </p:spTree>
    <p:extLst>
      <p:ext uri="{BB962C8B-B14F-4D97-AF65-F5344CB8AC3E}">
        <p14:creationId xmlns:p14="http://schemas.microsoft.com/office/powerpoint/2010/main" val="277923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1FB0D-D712-7F55-3A2C-07C830F4F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BA6DA-2134-F4C2-6C8B-F2BA01428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5AA2C2-BC91-50BB-BC27-CC02ED751CB2}"/>
              </a:ext>
            </a:extLst>
          </p:cNvPr>
          <p:cNvSpPr>
            <a:spLocks noGrp="1"/>
          </p:cNvSpPr>
          <p:nvPr>
            <p:ph type="body" idx="1"/>
          </p:nvPr>
        </p:nvSpPr>
        <p:spPr/>
        <p:txBody>
          <a:bodyPr/>
          <a:lstStyle/>
          <a:p>
            <a:r>
              <a:rPr lang="en-GB"/>
              <a:t>Perhaps most significant environmental progress of recent years</a:t>
            </a:r>
          </a:p>
        </p:txBody>
      </p:sp>
      <p:sp>
        <p:nvSpPr>
          <p:cNvPr id="4" name="Slide Number Placeholder 3">
            <a:extLst>
              <a:ext uri="{FF2B5EF4-FFF2-40B4-BE49-F238E27FC236}">
                <a16:creationId xmlns:a16="http://schemas.microsoft.com/office/drawing/2014/main" id="{1534186D-DB3F-D474-000D-A4A5077E2BBB}"/>
              </a:ext>
            </a:extLst>
          </p:cNvPr>
          <p:cNvSpPr>
            <a:spLocks noGrp="1"/>
          </p:cNvSpPr>
          <p:nvPr>
            <p:ph type="sldNum" sz="quarter" idx="5"/>
          </p:nvPr>
        </p:nvSpPr>
        <p:spPr/>
        <p:txBody>
          <a:bodyPr/>
          <a:lstStyle/>
          <a:p>
            <a:fld id="{31E34FEE-81E1-4571-9589-E4F743609AB5}" type="slidenum">
              <a:rPr lang="en-GB" smtClean="0"/>
              <a:t>23</a:t>
            </a:fld>
            <a:endParaRPr lang="en-GB"/>
          </a:p>
        </p:txBody>
      </p:sp>
    </p:spTree>
    <p:extLst>
      <p:ext uri="{BB962C8B-B14F-4D97-AF65-F5344CB8AC3E}">
        <p14:creationId xmlns:p14="http://schemas.microsoft.com/office/powerpoint/2010/main" val="14130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6498-6C44-62FD-FF53-1514F19A0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85852-580C-E742-4E83-59CE6B6E5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96733-2112-7DE0-2D52-923624985B2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23D6AD-4021-D8F6-CF0D-BB27813DE47E}"/>
              </a:ext>
            </a:extLst>
          </p:cNvPr>
          <p:cNvSpPr>
            <a:spLocks noGrp="1"/>
          </p:cNvSpPr>
          <p:nvPr>
            <p:ph type="sldNum" sz="quarter" idx="5"/>
          </p:nvPr>
        </p:nvSpPr>
        <p:spPr/>
        <p:txBody>
          <a:bodyPr/>
          <a:lstStyle/>
          <a:p>
            <a:fld id="{31E34FEE-81E1-4571-9589-E4F743609AB5}" type="slidenum">
              <a:rPr lang="en-GB" smtClean="0"/>
              <a:t>24</a:t>
            </a:fld>
            <a:endParaRPr lang="en-GB"/>
          </a:p>
        </p:txBody>
      </p:sp>
    </p:spTree>
    <p:extLst>
      <p:ext uri="{BB962C8B-B14F-4D97-AF65-F5344CB8AC3E}">
        <p14:creationId xmlns:p14="http://schemas.microsoft.com/office/powerpoint/2010/main" val="1438005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25</a:t>
            </a:fld>
            <a:endParaRPr lang="en-GB"/>
          </a:p>
        </p:txBody>
      </p:sp>
    </p:spTree>
    <p:extLst>
      <p:ext uri="{BB962C8B-B14F-4D97-AF65-F5344CB8AC3E}">
        <p14:creationId xmlns:p14="http://schemas.microsoft.com/office/powerpoint/2010/main" val="772022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26</a:t>
            </a:fld>
            <a:endParaRPr lang="en-GB"/>
          </a:p>
        </p:txBody>
      </p:sp>
    </p:spTree>
    <p:extLst>
      <p:ext uri="{BB962C8B-B14F-4D97-AF65-F5344CB8AC3E}">
        <p14:creationId xmlns:p14="http://schemas.microsoft.com/office/powerpoint/2010/main" val="137580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buNone/>
            </a:pPr>
            <a:r>
              <a:rPr lang="en-GB" sz="1800" b="1" kern="10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Marine Income</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Income increased from £668,951+ in 2023 to £761,810 vin 2024 (an increase of £92,859). For the second year in a row Boat Parking and Mooring income increased in line with the increases set last year.</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Event income at £101,493 was £10,277 higher than last year </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Training and Hire increased by £16,301.  </a:t>
            </a:r>
          </a:p>
          <a:p>
            <a:pPr>
              <a:lnSpc>
                <a:spcPct val="107000"/>
              </a:lnSpc>
              <a:spcBef>
                <a:spcPts val="200"/>
              </a:spcBef>
              <a:buNone/>
            </a:pPr>
            <a:r>
              <a:rPr lang="en-GB" sz="1800" b="1" kern="10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Marine Costs </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Costs increased by £22,747.</a:t>
            </a:r>
          </a:p>
          <a:p>
            <a:pPr>
              <a:lnSpc>
                <a:spcPct val="107000"/>
              </a:lnSpc>
              <a:spcAft>
                <a:spcPts val="800"/>
              </a:spcAft>
              <a:buNone/>
            </a:pPr>
            <a:r>
              <a:rPr lang="en-GB" sz="1800" kern="100">
                <a:effectLst/>
                <a:latin typeface="Calibri" panose="020F0502020204030204" pitchFamily="34" charset="0"/>
                <a:ea typeface="Calibri" panose="020F0502020204030204" pitchFamily="34" charset="0"/>
                <a:cs typeface="Times New Roman" panose="02020603050405020304" pitchFamily="18" charset="0"/>
              </a:rPr>
              <a:t>Wages grew by only 2%, a considerable achievement given the large rises in employment costs, especially the minimum wage increases which disproportionally affect our summer work force</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Repairs and Maintenance fell by 12% to £64,465, this was achieved by improving skills within the marine team, bring maintenance inhouse and the cheaper running costs of the new Suzuki engines.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Engines by Suzuki. = lower operating costs + restructure of marine</a:t>
            </a:r>
          </a:p>
          <a:p>
            <a:endParaRPr lang="en-GB" sz="1800" b="0" i="0" u="none" strike="noStrike">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78FCDA24-0225-44C2-A60E-F1FC46850D76}" type="slidenum">
              <a:rPr lang="en-GB" smtClean="0"/>
              <a:t>27</a:t>
            </a:fld>
            <a:endParaRPr lang="en-GB"/>
          </a:p>
        </p:txBody>
      </p:sp>
    </p:spTree>
    <p:extLst>
      <p:ext uri="{BB962C8B-B14F-4D97-AF65-F5344CB8AC3E}">
        <p14:creationId xmlns:p14="http://schemas.microsoft.com/office/powerpoint/2010/main" val="5997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High summer demand / low winter demand</a:t>
            </a:r>
          </a:p>
          <a:p>
            <a:endParaRPr lang="en-GB"/>
          </a:p>
          <a:p>
            <a:r>
              <a:rPr lang="en-GB"/>
              <a:t>High inflation</a:t>
            </a:r>
          </a:p>
          <a:p>
            <a:endParaRPr lang="en-GB"/>
          </a:p>
          <a:p>
            <a:r>
              <a:rPr lang="en-GB"/>
              <a:t>Recruitment issues </a:t>
            </a:r>
          </a:p>
        </p:txBody>
      </p:sp>
      <p:sp>
        <p:nvSpPr>
          <p:cNvPr id="4" name="Slide Number Placeholder 3"/>
          <p:cNvSpPr>
            <a:spLocks noGrp="1"/>
          </p:cNvSpPr>
          <p:nvPr>
            <p:ph type="sldNum" sz="quarter" idx="5"/>
          </p:nvPr>
        </p:nvSpPr>
        <p:spPr/>
        <p:txBody>
          <a:bodyPr/>
          <a:lstStyle/>
          <a:p>
            <a:fld id="{78FCDA24-0225-44C2-A60E-F1FC46850D76}" type="slidenum">
              <a:rPr lang="en-GB" smtClean="0"/>
              <a:t>28</a:t>
            </a:fld>
            <a:endParaRPr lang="en-GB"/>
          </a:p>
        </p:txBody>
      </p:sp>
    </p:spTree>
    <p:extLst>
      <p:ext uri="{BB962C8B-B14F-4D97-AF65-F5344CB8AC3E}">
        <p14:creationId xmlns:p14="http://schemas.microsoft.com/office/powerpoint/2010/main" val="56845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DF5FE-4925-8049-3F56-04329564B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9C55D-97E4-DDDC-38DF-58C63A19E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E30ED-9C63-4F7A-9BD4-53838EC50A17}"/>
              </a:ext>
            </a:extLst>
          </p:cNvPr>
          <p:cNvSpPr>
            <a:spLocks noGrp="1"/>
          </p:cNvSpPr>
          <p:nvPr>
            <p:ph type="body" idx="1"/>
          </p:nvPr>
        </p:nvSpPr>
        <p:spPr/>
        <p:txBody>
          <a:bodyPr/>
          <a:lstStyle/>
          <a:p>
            <a:r>
              <a:rPr lang="en-GB"/>
              <a:t>328 less “yuffs” than 2018</a:t>
            </a:r>
          </a:p>
        </p:txBody>
      </p:sp>
      <p:sp>
        <p:nvSpPr>
          <p:cNvPr id="4" name="Slide Number Placeholder 3">
            <a:extLst>
              <a:ext uri="{FF2B5EF4-FFF2-40B4-BE49-F238E27FC236}">
                <a16:creationId xmlns:a16="http://schemas.microsoft.com/office/drawing/2014/main" id="{9E928735-D0A3-6326-7E49-CE9F5B5AD207}"/>
              </a:ext>
            </a:extLst>
          </p:cNvPr>
          <p:cNvSpPr>
            <a:spLocks noGrp="1"/>
          </p:cNvSpPr>
          <p:nvPr>
            <p:ph type="sldNum" sz="quarter" idx="5"/>
          </p:nvPr>
        </p:nvSpPr>
        <p:spPr/>
        <p:txBody>
          <a:bodyPr/>
          <a:lstStyle/>
          <a:p>
            <a:fld id="{31E34FEE-81E1-4571-9589-E4F743609AB5}" type="slidenum">
              <a:rPr lang="en-GB" smtClean="0"/>
              <a:t>29</a:t>
            </a:fld>
            <a:endParaRPr lang="en-GB"/>
          </a:p>
        </p:txBody>
      </p:sp>
    </p:spTree>
    <p:extLst>
      <p:ext uri="{BB962C8B-B14F-4D97-AF65-F5344CB8AC3E}">
        <p14:creationId xmlns:p14="http://schemas.microsoft.com/office/powerpoint/2010/main" val="2517005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FCDA24-0225-44C2-A60E-F1FC46850D76}" type="slidenum">
              <a:rPr lang="en-GB" smtClean="0"/>
              <a:t>30</a:t>
            </a:fld>
            <a:endParaRPr lang="en-GB"/>
          </a:p>
        </p:txBody>
      </p:sp>
    </p:spTree>
    <p:extLst>
      <p:ext uri="{BB962C8B-B14F-4D97-AF65-F5344CB8AC3E}">
        <p14:creationId xmlns:p14="http://schemas.microsoft.com/office/powerpoint/2010/main" val="53845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a:t>
            </a:fld>
            <a:endParaRPr lang="en-GB"/>
          </a:p>
        </p:txBody>
      </p:sp>
    </p:spTree>
    <p:extLst>
      <p:ext uri="{BB962C8B-B14F-4D97-AF65-F5344CB8AC3E}">
        <p14:creationId xmlns:p14="http://schemas.microsoft.com/office/powerpoint/2010/main" val="880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made progress, stuff on cash </a:t>
            </a:r>
          </a:p>
        </p:txBody>
      </p:sp>
      <p:sp>
        <p:nvSpPr>
          <p:cNvPr id="4" name="Slide Number Placeholder 3"/>
          <p:cNvSpPr>
            <a:spLocks noGrp="1"/>
          </p:cNvSpPr>
          <p:nvPr>
            <p:ph type="sldNum" sz="quarter" idx="5"/>
          </p:nvPr>
        </p:nvSpPr>
        <p:spPr/>
        <p:txBody>
          <a:bodyPr/>
          <a:lstStyle/>
          <a:p>
            <a:fld id="{78FCDA24-0225-44C2-A60E-F1FC46850D76}" type="slidenum">
              <a:rPr lang="en-GB" smtClean="0"/>
              <a:t>31</a:t>
            </a:fld>
            <a:endParaRPr lang="en-GB"/>
          </a:p>
        </p:txBody>
      </p:sp>
    </p:spTree>
    <p:extLst>
      <p:ext uri="{BB962C8B-B14F-4D97-AF65-F5344CB8AC3E}">
        <p14:creationId xmlns:p14="http://schemas.microsoft.com/office/powerpoint/2010/main" val="38492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Underpinning planning - Key Question that we have been working around. Looking at changes in last 20 years since 2005, dinghy fleets have generally reduced, foiling has taken over the world, other sailing clubs are relying on rowing</a:t>
            </a:r>
          </a:p>
        </p:txBody>
      </p:sp>
      <p:sp>
        <p:nvSpPr>
          <p:cNvPr id="4" name="Slide Number Placeholder 3"/>
          <p:cNvSpPr>
            <a:spLocks noGrp="1"/>
          </p:cNvSpPr>
          <p:nvPr>
            <p:ph type="sldNum" sz="quarter" idx="5"/>
          </p:nvPr>
        </p:nvSpPr>
        <p:spPr/>
        <p:txBody>
          <a:bodyPr/>
          <a:lstStyle/>
          <a:p>
            <a:fld id="{31E34FEE-81E1-4571-9589-E4F743609AB5}" type="slidenum">
              <a:rPr lang="en-GB" smtClean="0"/>
              <a:t>34</a:t>
            </a:fld>
            <a:endParaRPr lang="en-GB"/>
          </a:p>
        </p:txBody>
      </p:sp>
    </p:spTree>
    <p:extLst>
      <p:ext uri="{BB962C8B-B14F-4D97-AF65-F5344CB8AC3E}">
        <p14:creationId xmlns:p14="http://schemas.microsoft.com/office/powerpoint/2010/main" val="1000857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DN 30 years of club service. Was elected RC Sailing towards the end of the last century, and has since held most of the senior elected offices including Commodore, VC House, Chair of Membership, and most latterly a Trustee. Dave was also for many years an active Race Officer for Open Meetings and Nationals at HISC.</a:t>
            </a:r>
          </a:p>
        </p:txBody>
      </p:sp>
      <p:sp>
        <p:nvSpPr>
          <p:cNvPr id="4" name="Slide Number Placeholder 3"/>
          <p:cNvSpPr>
            <a:spLocks noGrp="1"/>
          </p:cNvSpPr>
          <p:nvPr>
            <p:ph type="sldNum" sz="quarter" idx="5"/>
          </p:nvPr>
        </p:nvSpPr>
        <p:spPr/>
        <p:txBody>
          <a:bodyPr/>
          <a:lstStyle/>
          <a:p>
            <a:fld id="{31E34FEE-81E1-4571-9589-E4F743609AB5}" type="slidenum">
              <a:rPr lang="en-GB" smtClean="0"/>
              <a:t>36</a:t>
            </a:fld>
            <a:endParaRPr lang="en-GB"/>
          </a:p>
        </p:txBody>
      </p:sp>
    </p:spTree>
    <p:extLst>
      <p:ext uri="{BB962C8B-B14F-4D97-AF65-F5344CB8AC3E}">
        <p14:creationId xmlns:p14="http://schemas.microsoft.com/office/powerpoint/2010/main" val="3831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37</a:t>
            </a:fld>
            <a:endParaRPr lang="en-GB"/>
          </a:p>
        </p:txBody>
      </p:sp>
    </p:spTree>
    <p:extLst>
      <p:ext uri="{BB962C8B-B14F-4D97-AF65-F5344CB8AC3E}">
        <p14:creationId xmlns:p14="http://schemas.microsoft.com/office/powerpoint/2010/main" val="1828520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38</a:t>
            </a:fld>
            <a:endParaRPr lang="en-GB"/>
          </a:p>
        </p:txBody>
      </p:sp>
    </p:spTree>
    <p:extLst>
      <p:ext uri="{BB962C8B-B14F-4D97-AF65-F5344CB8AC3E}">
        <p14:creationId xmlns:p14="http://schemas.microsoft.com/office/powerpoint/2010/main" val="1862925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39</a:t>
            </a:fld>
            <a:endParaRPr lang="en-GB"/>
          </a:p>
        </p:txBody>
      </p:sp>
    </p:spTree>
    <p:extLst>
      <p:ext uri="{BB962C8B-B14F-4D97-AF65-F5344CB8AC3E}">
        <p14:creationId xmlns:p14="http://schemas.microsoft.com/office/powerpoint/2010/main" val="61129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40</a:t>
            </a:fld>
            <a:endParaRPr lang="en-GB"/>
          </a:p>
        </p:txBody>
      </p:sp>
    </p:spTree>
    <p:extLst>
      <p:ext uri="{BB962C8B-B14F-4D97-AF65-F5344CB8AC3E}">
        <p14:creationId xmlns:p14="http://schemas.microsoft.com/office/powerpoint/2010/main" val="2042451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41</a:t>
            </a:fld>
            <a:endParaRPr lang="en-GB"/>
          </a:p>
        </p:txBody>
      </p:sp>
    </p:spTree>
    <p:extLst>
      <p:ext uri="{BB962C8B-B14F-4D97-AF65-F5344CB8AC3E}">
        <p14:creationId xmlns:p14="http://schemas.microsoft.com/office/powerpoint/2010/main" val="1433304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42</a:t>
            </a:fld>
            <a:endParaRPr lang="en-GB"/>
          </a:p>
        </p:txBody>
      </p:sp>
    </p:spTree>
    <p:extLst>
      <p:ext uri="{BB962C8B-B14F-4D97-AF65-F5344CB8AC3E}">
        <p14:creationId xmlns:p14="http://schemas.microsoft.com/office/powerpoint/2010/main" val="21541335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43</a:t>
            </a:fld>
            <a:endParaRPr lang="en-GB"/>
          </a:p>
        </p:txBody>
      </p:sp>
    </p:spTree>
    <p:extLst>
      <p:ext uri="{BB962C8B-B14F-4D97-AF65-F5344CB8AC3E}">
        <p14:creationId xmlns:p14="http://schemas.microsoft.com/office/powerpoint/2010/main" val="62783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Issues: Sport developments </a:t>
            </a:r>
            <a:r>
              <a:rPr lang="en-GB" err="1"/>
              <a:t>eg</a:t>
            </a:r>
            <a:r>
              <a:rPr lang="en-GB"/>
              <a:t> RYA restructure of the RTG, emergence of new variants of the sport </a:t>
            </a:r>
            <a:r>
              <a:rPr lang="en-GB" err="1"/>
              <a:t>ie</a:t>
            </a:r>
            <a:r>
              <a:rPr lang="en-GB"/>
              <a:t> </a:t>
            </a:r>
            <a:r>
              <a:rPr lang="en-GB" err="1"/>
              <a:t>wingfoiling</a:t>
            </a:r>
            <a:r>
              <a:rPr lang="en-GB"/>
              <a:t>, Member Initiatives/ Resolutions, Legislation Changes</a:t>
            </a:r>
          </a:p>
        </p:txBody>
      </p:sp>
      <p:sp>
        <p:nvSpPr>
          <p:cNvPr id="4" name="Slide Number Placeholder 3"/>
          <p:cNvSpPr>
            <a:spLocks noGrp="1"/>
          </p:cNvSpPr>
          <p:nvPr>
            <p:ph type="sldNum" sz="quarter" idx="5"/>
          </p:nvPr>
        </p:nvSpPr>
        <p:spPr/>
        <p:txBody>
          <a:bodyPr/>
          <a:lstStyle/>
          <a:p>
            <a:fld id="{31E34FEE-81E1-4571-9589-E4F743609AB5}" type="slidenum">
              <a:rPr lang="en-GB" smtClean="0"/>
              <a:t>4</a:t>
            </a:fld>
            <a:endParaRPr lang="en-GB"/>
          </a:p>
        </p:txBody>
      </p:sp>
    </p:spTree>
    <p:extLst>
      <p:ext uri="{BB962C8B-B14F-4D97-AF65-F5344CB8AC3E}">
        <p14:creationId xmlns:p14="http://schemas.microsoft.com/office/powerpoint/2010/main" val="2443755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44</a:t>
            </a:fld>
            <a:endParaRPr lang="en-GB"/>
          </a:p>
        </p:txBody>
      </p:sp>
    </p:spTree>
    <p:extLst>
      <p:ext uri="{BB962C8B-B14F-4D97-AF65-F5344CB8AC3E}">
        <p14:creationId xmlns:p14="http://schemas.microsoft.com/office/powerpoint/2010/main" val="2405302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data on this chart </a:t>
            </a:r>
            <a:r>
              <a:rPr lang="en-GB" err="1"/>
              <a:t>seasm</a:t>
            </a:r>
            <a:r>
              <a:rPr lang="en-GB"/>
              <a:t> to be wrong, I have a list of the correct data , when I cant find it – I took a pic on my phone!</a:t>
            </a:r>
          </a:p>
        </p:txBody>
      </p:sp>
      <p:sp>
        <p:nvSpPr>
          <p:cNvPr id="4" name="Slide Number Placeholder 3"/>
          <p:cNvSpPr>
            <a:spLocks noGrp="1"/>
          </p:cNvSpPr>
          <p:nvPr>
            <p:ph type="sldNum" sz="quarter" idx="5"/>
          </p:nvPr>
        </p:nvSpPr>
        <p:spPr/>
        <p:txBody>
          <a:bodyPr/>
          <a:lstStyle/>
          <a:p>
            <a:fld id="{31E34FEE-81E1-4571-9589-E4F743609AB5}" type="slidenum">
              <a:rPr lang="en-GB" smtClean="0"/>
              <a:t>45</a:t>
            </a:fld>
            <a:endParaRPr lang="en-GB"/>
          </a:p>
        </p:txBody>
      </p:sp>
    </p:spTree>
    <p:extLst>
      <p:ext uri="{BB962C8B-B14F-4D97-AF65-F5344CB8AC3E}">
        <p14:creationId xmlns:p14="http://schemas.microsoft.com/office/powerpoint/2010/main" val="3435245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31E34FEE-81E1-4571-9589-E4F743609AB5}" type="slidenum">
              <a:rPr lang="en-GB" smtClean="0"/>
              <a:t>46</a:t>
            </a:fld>
            <a:endParaRPr lang="en-GB"/>
          </a:p>
        </p:txBody>
      </p:sp>
    </p:spTree>
    <p:extLst>
      <p:ext uri="{BB962C8B-B14F-4D97-AF65-F5344CB8AC3E}">
        <p14:creationId xmlns:p14="http://schemas.microsoft.com/office/powerpoint/2010/main" val="880810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BA4C-B3DA-9366-B4A3-F7DBA1502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67671-29C0-7971-D17A-6579DB13E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1AA0F-4692-AC94-53C9-243930646512}"/>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D8DA48EB-8696-6A5D-302C-424B44BF0DD9}"/>
              </a:ext>
            </a:extLst>
          </p:cNvPr>
          <p:cNvSpPr>
            <a:spLocks noGrp="1"/>
          </p:cNvSpPr>
          <p:nvPr>
            <p:ph type="sldNum" sz="quarter" idx="5"/>
          </p:nvPr>
        </p:nvSpPr>
        <p:spPr/>
        <p:txBody>
          <a:bodyPr/>
          <a:lstStyle/>
          <a:p>
            <a:fld id="{31E34FEE-81E1-4571-9589-E4F743609AB5}" type="slidenum">
              <a:rPr lang="en-GB" smtClean="0"/>
              <a:t>47</a:t>
            </a:fld>
            <a:endParaRPr lang="en-GB"/>
          </a:p>
        </p:txBody>
      </p:sp>
    </p:spTree>
    <p:extLst>
      <p:ext uri="{BB962C8B-B14F-4D97-AF65-F5344CB8AC3E}">
        <p14:creationId xmlns:p14="http://schemas.microsoft.com/office/powerpoint/2010/main" val="28785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43F2-FF2E-8646-99C9-0D28F05C5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28BB2-B212-B84D-3DDD-5870F96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1C366-0049-040C-32D6-F36F485E583E}"/>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F8E6F98C-1EDC-44D5-B804-1F67426993F5}"/>
              </a:ext>
            </a:extLst>
          </p:cNvPr>
          <p:cNvSpPr>
            <a:spLocks noGrp="1"/>
          </p:cNvSpPr>
          <p:nvPr>
            <p:ph type="sldNum" sz="quarter" idx="5"/>
          </p:nvPr>
        </p:nvSpPr>
        <p:spPr/>
        <p:txBody>
          <a:bodyPr/>
          <a:lstStyle/>
          <a:p>
            <a:fld id="{31E34FEE-81E1-4571-9589-E4F743609AB5}" type="slidenum">
              <a:rPr lang="en-GB" smtClean="0"/>
              <a:t>48</a:t>
            </a:fld>
            <a:endParaRPr lang="en-GB"/>
          </a:p>
        </p:txBody>
      </p:sp>
    </p:spTree>
    <p:extLst>
      <p:ext uri="{BB962C8B-B14F-4D97-AF65-F5344CB8AC3E}">
        <p14:creationId xmlns:p14="http://schemas.microsoft.com/office/powerpoint/2010/main" val="1376411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49</a:t>
            </a:fld>
            <a:endParaRPr lang="en-GB"/>
          </a:p>
        </p:txBody>
      </p:sp>
    </p:spTree>
    <p:extLst>
      <p:ext uri="{BB962C8B-B14F-4D97-AF65-F5344CB8AC3E}">
        <p14:creationId xmlns:p14="http://schemas.microsoft.com/office/powerpoint/2010/main" val="488506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50</a:t>
            </a:fld>
            <a:endParaRPr lang="en-GB"/>
          </a:p>
        </p:txBody>
      </p:sp>
    </p:spTree>
    <p:extLst>
      <p:ext uri="{BB962C8B-B14F-4D97-AF65-F5344CB8AC3E}">
        <p14:creationId xmlns:p14="http://schemas.microsoft.com/office/powerpoint/2010/main" val="2475076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51</a:t>
            </a:fld>
            <a:endParaRPr lang="en-GB"/>
          </a:p>
        </p:txBody>
      </p:sp>
    </p:spTree>
    <p:extLst>
      <p:ext uri="{BB962C8B-B14F-4D97-AF65-F5344CB8AC3E}">
        <p14:creationId xmlns:p14="http://schemas.microsoft.com/office/powerpoint/2010/main" val="47892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52</a:t>
            </a:fld>
            <a:endParaRPr lang="en-GB"/>
          </a:p>
        </p:txBody>
      </p:sp>
    </p:spTree>
    <p:extLst>
      <p:ext uri="{BB962C8B-B14F-4D97-AF65-F5344CB8AC3E}">
        <p14:creationId xmlns:p14="http://schemas.microsoft.com/office/powerpoint/2010/main" val="1938055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53</a:t>
            </a:fld>
            <a:endParaRPr lang="en-GB"/>
          </a:p>
        </p:txBody>
      </p:sp>
    </p:spTree>
    <p:extLst>
      <p:ext uri="{BB962C8B-B14F-4D97-AF65-F5344CB8AC3E}">
        <p14:creationId xmlns:p14="http://schemas.microsoft.com/office/powerpoint/2010/main" val="335251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BE38E-7ECE-3CA8-C013-65198E255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B21D4-B88A-BB57-1979-3E844FA33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E660C-AA9E-A7A2-F86C-C1C853B7369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6BA599-C2EC-D1BE-4565-D5EB4C9204DA}"/>
              </a:ext>
            </a:extLst>
          </p:cNvPr>
          <p:cNvSpPr>
            <a:spLocks noGrp="1"/>
          </p:cNvSpPr>
          <p:nvPr>
            <p:ph type="sldNum" sz="quarter" idx="5"/>
          </p:nvPr>
        </p:nvSpPr>
        <p:spPr/>
        <p:txBody>
          <a:bodyPr/>
          <a:lstStyle/>
          <a:p>
            <a:fld id="{31E34FEE-81E1-4571-9589-E4F743609AB5}" type="slidenum">
              <a:rPr lang="en-GB" smtClean="0"/>
              <a:t>5</a:t>
            </a:fld>
            <a:endParaRPr lang="en-GB"/>
          </a:p>
        </p:txBody>
      </p:sp>
    </p:spTree>
    <p:extLst>
      <p:ext uri="{BB962C8B-B14F-4D97-AF65-F5344CB8AC3E}">
        <p14:creationId xmlns:p14="http://schemas.microsoft.com/office/powerpoint/2010/main" val="3175484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54</a:t>
            </a:fld>
            <a:endParaRPr lang="en-GB"/>
          </a:p>
        </p:txBody>
      </p:sp>
    </p:spTree>
    <p:extLst>
      <p:ext uri="{BB962C8B-B14F-4D97-AF65-F5344CB8AC3E}">
        <p14:creationId xmlns:p14="http://schemas.microsoft.com/office/powerpoint/2010/main" val="874879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55</a:t>
            </a:fld>
            <a:endParaRPr lang="en-GB"/>
          </a:p>
        </p:txBody>
      </p:sp>
    </p:spTree>
    <p:extLst>
      <p:ext uri="{BB962C8B-B14F-4D97-AF65-F5344CB8AC3E}">
        <p14:creationId xmlns:p14="http://schemas.microsoft.com/office/powerpoint/2010/main" val="3073882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56</a:t>
            </a:fld>
            <a:endParaRPr lang="en-GB"/>
          </a:p>
        </p:txBody>
      </p:sp>
    </p:spTree>
    <p:extLst>
      <p:ext uri="{BB962C8B-B14F-4D97-AF65-F5344CB8AC3E}">
        <p14:creationId xmlns:p14="http://schemas.microsoft.com/office/powerpoint/2010/main" val="1073287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58</a:t>
            </a:fld>
            <a:endParaRPr lang="en-GB"/>
          </a:p>
        </p:txBody>
      </p:sp>
    </p:spTree>
    <p:extLst>
      <p:ext uri="{BB962C8B-B14F-4D97-AF65-F5344CB8AC3E}">
        <p14:creationId xmlns:p14="http://schemas.microsoft.com/office/powerpoint/2010/main" val="3064652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59</a:t>
            </a:fld>
            <a:endParaRPr lang="en-GB"/>
          </a:p>
        </p:txBody>
      </p:sp>
    </p:spTree>
    <p:extLst>
      <p:ext uri="{BB962C8B-B14F-4D97-AF65-F5344CB8AC3E}">
        <p14:creationId xmlns:p14="http://schemas.microsoft.com/office/powerpoint/2010/main" val="1425849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60</a:t>
            </a:fld>
            <a:endParaRPr lang="en-GB"/>
          </a:p>
        </p:txBody>
      </p:sp>
    </p:spTree>
    <p:extLst>
      <p:ext uri="{BB962C8B-B14F-4D97-AF65-F5344CB8AC3E}">
        <p14:creationId xmlns:p14="http://schemas.microsoft.com/office/powerpoint/2010/main" val="234875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E34FEE-81E1-4571-9589-E4F743609AB5}" type="slidenum">
              <a:rPr lang="en-GB" smtClean="0"/>
              <a:t>63</a:t>
            </a:fld>
            <a:endParaRPr lang="en-GB"/>
          </a:p>
        </p:txBody>
      </p:sp>
    </p:spTree>
    <p:extLst>
      <p:ext uri="{BB962C8B-B14F-4D97-AF65-F5344CB8AC3E}">
        <p14:creationId xmlns:p14="http://schemas.microsoft.com/office/powerpoint/2010/main" val="29813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1440-F864-7C6C-9FA5-D7CEE48C5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01F68-7592-EC87-E38A-7BE072B66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30023-7364-4EA4-1A09-252C0F37C4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BBF410-7AAA-9464-8813-FF0F3ABA6086}"/>
              </a:ext>
            </a:extLst>
          </p:cNvPr>
          <p:cNvSpPr>
            <a:spLocks noGrp="1"/>
          </p:cNvSpPr>
          <p:nvPr>
            <p:ph type="sldNum" sz="quarter" idx="5"/>
          </p:nvPr>
        </p:nvSpPr>
        <p:spPr/>
        <p:txBody>
          <a:bodyPr/>
          <a:lstStyle/>
          <a:p>
            <a:fld id="{31E34FEE-81E1-4571-9589-E4F743609AB5}" type="slidenum">
              <a:rPr lang="en-GB" smtClean="0"/>
              <a:t>6</a:t>
            </a:fld>
            <a:endParaRPr lang="en-GB"/>
          </a:p>
        </p:txBody>
      </p:sp>
    </p:spTree>
    <p:extLst>
      <p:ext uri="{BB962C8B-B14F-4D97-AF65-F5344CB8AC3E}">
        <p14:creationId xmlns:p14="http://schemas.microsoft.com/office/powerpoint/2010/main" val="418892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C084-2559-6F54-64F4-8982A4018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5C382-03FA-6BBB-E5BF-5132682B4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41695-950F-D73E-69F4-9A96E295EC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599C86-62AD-F841-4137-FEF2118D75FB}"/>
              </a:ext>
            </a:extLst>
          </p:cNvPr>
          <p:cNvSpPr>
            <a:spLocks noGrp="1"/>
          </p:cNvSpPr>
          <p:nvPr>
            <p:ph type="sldNum" sz="quarter" idx="5"/>
          </p:nvPr>
        </p:nvSpPr>
        <p:spPr/>
        <p:txBody>
          <a:bodyPr/>
          <a:lstStyle/>
          <a:p>
            <a:fld id="{31E34FEE-81E1-4571-9589-E4F743609AB5}" type="slidenum">
              <a:rPr lang="en-GB" smtClean="0"/>
              <a:t>7</a:t>
            </a:fld>
            <a:endParaRPr lang="en-GB"/>
          </a:p>
        </p:txBody>
      </p:sp>
    </p:spTree>
    <p:extLst>
      <p:ext uri="{BB962C8B-B14F-4D97-AF65-F5344CB8AC3E}">
        <p14:creationId xmlns:p14="http://schemas.microsoft.com/office/powerpoint/2010/main" val="255103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CCFD-4316-CA2F-EC97-F38E1F133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31274-1F54-014C-8195-1BBFBFE86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45944-A409-C6A0-0396-84F83FE97DB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CCE1DF4-59DD-6C44-43ED-7E63A0D86D6C}"/>
              </a:ext>
            </a:extLst>
          </p:cNvPr>
          <p:cNvSpPr>
            <a:spLocks noGrp="1"/>
          </p:cNvSpPr>
          <p:nvPr>
            <p:ph type="sldNum" sz="quarter" idx="5"/>
          </p:nvPr>
        </p:nvSpPr>
        <p:spPr/>
        <p:txBody>
          <a:bodyPr/>
          <a:lstStyle/>
          <a:p>
            <a:fld id="{31E34FEE-81E1-4571-9589-E4F743609AB5}" type="slidenum">
              <a:rPr lang="en-GB" smtClean="0"/>
              <a:t>8</a:t>
            </a:fld>
            <a:endParaRPr lang="en-GB"/>
          </a:p>
        </p:txBody>
      </p:sp>
    </p:spTree>
    <p:extLst>
      <p:ext uri="{BB962C8B-B14F-4D97-AF65-F5344CB8AC3E}">
        <p14:creationId xmlns:p14="http://schemas.microsoft.com/office/powerpoint/2010/main" val="24073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7E2D5-F5B0-23E9-28CE-E633C36BF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D2A29-DDFA-EE0F-EFDF-21822719A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95893-954E-508C-E8D7-C02C0517C7F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E8128F-6AC5-CA35-F67E-4635BD629EC3}"/>
              </a:ext>
            </a:extLst>
          </p:cNvPr>
          <p:cNvSpPr>
            <a:spLocks noGrp="1"/>
          </p:cNvSpPr>
          <p:nvPr>
            <p:ph type="sldNum" sz="quarter" idx="5"/>
          </p:nvPr>
        </p:nvSpPr>
        <p:spPr/>
        <p:txBody>
          <a:bodyPr/>
          <a:lstStyle/>
          <a:p>
            <a:fld id="{31E34FEE-81E1-4571-9589-E4F743609AB5}" type="slidenum">
              <a:rPr lang="en-GB" smtClean="0"/>
              <a:t>9</a:t>
            </a:fld>
            <a:endParaRPr lang="en-GB"/>
          </a:p>
        </p:txBody>
      </p:sp>
    </p:spTree>
    <p:extLst>
      <p:ext uri="{BB962C8B-B14F-4D97-AF65-F5344CB8AC3E}">
        <p14:creationId xmlns:p14="http://schemas.microsoft.com/office/powerpoint/2010/main" val="239707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3391-A6C5-46B6-A028-5A5B7FC83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473462-C9F1-4896-956D-EA32E015F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672118-0CDF-4075-AC54-E502F35AAD8E}"/>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BE11076D-9DA3-4A1F-B515-2587104482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26B2C-5AD2-4E14-A265-B9F696B95844}"/>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03681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658E-474D-4DB4-B279-7A074273E3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64DE2C-F0E9-4264-8F03-706BA30BAE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DB1A6-5ECA-4247-A3F6-395479F27953}"/>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8C27996E-B205-4D5F-A820-93E1C5790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9FD54-73D8-4B61-AFEB-1037B3011CFC}"/>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88215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5EE2C8-6BFD-4CB9-8184-0F1FA7A7CC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FDE99-C8B2-4B78-A7E7-57B3DA8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D5E656-1A79-466B-8DB7-8F76505A1912}"/>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1BF8CF13-4629-4174-AAFD-70C5E3BAB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51863-16F4-459E-B6B6-C6CDDFDE2809}"/>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0817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633E-56C6-469B-AD77-ACC9E32822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EFC042-F827-47FD-AE0E-78DA325CF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B549B-01B7-4778-B581-8A098DB97679}"/>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9381667F-0086-4E2C-A454-84328683A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21CED-DDEF-47AD-9579-35A96147C9BA}"/>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9870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55A9-36AE-4CAA-A6ED-468E4E6F4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D62341-D52D-48CC-8028-55ACC1DEF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27E67-EE86-4D11-9743-897CA0FFEB17}"/>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CED1B5E2-55AD-48F9-9C40-869F2F622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8DE29F-AA65-4836-9DF6-013075BCB2C5}"/>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36448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8A1F-7577-4A67-9A22-9207071042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0EA86B-A4BE-4263-9FE8-2AA1EC93F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09197A-5698-4920-BECF-F9D9888FC7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2CEDCD-C605-4469-91FC-6DF701D7CE5B}"/>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6" name="Footer Placeholder 5">
            <a:extLst>
              <a:ext uri="{FF2B5EF4-FFF2-40B4-BE49-F238E27FC236}">
                <a16:creationId xmlns:a16="http://schemas.microsoft.com/office/drawing/2014/main" id="{BF6E21D3-7122-4F9A-83FE-E117D822F2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DADBF3-C4D1-4566-AFDC-7C7636382834}"/>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18120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A0F-913C-4ADA-B283-77BA160D79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0B9E29-E03A-490B-9111-50CBA28424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8EFAD-53E7-4000-A790-D3D14B095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F7968A-8408-4A37-9E51-BE81376E67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BEC018-9650-4D56-80C3-0F5A92506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B3FADB-CAC4-4337-AF2B-B7A85C53998E}"/>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8" name="Footer Placeholder 7">
            <a:extLst>
              <a:ext uri="{FF2B5EF4-FFF2-40B4-BE49-F238E27FC236}">
                <a16:creationId xmlns:a16="http://schemas.microsoft.com/office/drawing/2014/main" id="{DE4AA634-21B1-4C71-9DB3-6B6D7308AA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AF263C-6F6C-45F7-8BC4-B5350F1F3C68}"/>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8178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8487-0B6A-41DE-ACC1-9CF86A6C28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1DBE8C-D525-4D14-BE3E-B4BD0BDD2550}"/>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4" name="Footer Placeholder 3">
            <a:extLst>
              <a:ext uri="{FF2B5EF4-FFF2-40B4-BE49-F238E27FC236}">
                <a16:creationId xmlns:a16="http://schemas.microsoft.com/office/drawing/2014/main" id="{63D0894E-FA3C-4393-954B-C073CF0104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BEFC5C-379D-4234-9172-2E212A069A27}"/>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28165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CC699-F217-4C2F-9957-A10F1614227A}"/>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3" name="Footer Placeholder 2">
            <a:extLst>
              <a:ext uri="{FF2B5EF4-FFF2-40B4-BE49-F238E27FC236}">
                <a16:creationId xmlns:a16="http://schemas.microsoft.com/office/drawing/2014/main" id="{9B66BC34-A4BA-47D8-A94C-2E788AB0D6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F20365-6AFA-49D9-83FE-83A751664A16}"/>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17550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C64A-B2E4-4B98-A1E9-E74446E7A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6D0A33-CA54-45DC-A01A-10C3D3DE7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857ECB-75AD-4359-A74C-8A67B55AA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D32CA4-6C68-468B-B3F6-195C8379C3D6}"/>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6" name="Footer Placeholder 5">
            <a:extLst>
              <a:ext uri="{FF2B5EF4-FFF2-40B4-BE49-F238E27FC236}">
                <a16:creationId xmlns:a16="http://schemas.microsoft.com/office/drawing/2014/main" id="{20B8D584-11BB-40F1-AE7E-2EB51BE62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6D2932-708B-4843-8801-9998A24A7D35}"/>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10591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D7ED-195A-4268-A841-2CE8D9A25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480392-46F5-48C1-B536-344BB3071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5D89CA-0818-41E0-AFCC-ACCB42682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C2183-8059-4E58-98DA-86785B4D6BE6}"/>
              </a:ext>
            </a:extLst>
          </p:cNvPr>
          <p:cNvSpPr>
            <a:spLocks noGrp="1"/>
          </p:cNvSpPr>
          <p:nvPr>
            <p:ph type="dt" sz="half" idx="10"/>
          </p:nvPr>
        </p:nvSpPr>
        <p:spPr/>
        <p:txBody>
          <a:bodyPr/>
          <a:lstStyle/>
          <a:p>
            <a:fld id="{F729EEAF-A7A8-4911-ACC0-32AF21F793B2}" type="datetimeFigureOut">
              <a:rPr lang="en-GB" smtClean="0"/>
              <a:t>27/04/2025</a:t>
            </a:fld>
            <a:endParaRPr lang="en-GB"/>
          </a:p>
        </p:txBody>
      </p:sp>
      <p:sp>
        <p:nvSpPr>
          <p:cNvPr id="6" name="Footer Placeholder 5">
            <a:extLst>
              <a:ext uri="{FF2B5EF4-FFF2-40B4-BE49-F238E27FC236}">
                <a16:creationId xmlns:a16="http://schemas.microsoft.com/office/drawing/2014/main" id="{19B5C7CD-FA62-4A38-9FA2-EB82668D50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70982B-F16B-4DC1-9B0E-E2D6BF515468}"/>
              </a:ext>
            </a:extLst>
          </p:cNvPr>
          <p:cNvSpPr>
            <a:spLocks noGrp="1"/>
          </p:cNvSpPr>
          <p:nvPr>
            <p:ph type="sldNum" sz="quarter" idx="12"/>
          </p:nvPr>
        </p:nvSpPr>
        <p:spPr/>
        <p:txBody>
          <a:bodyPr/>
          <a:lstStyle/>
          <a:p>
            <a:fld id="{FF8B16C3-C67C-434F-A5D3-A6F9D47D8D9D}" type="slidenum">
              <a:rPr lang="en-GB" smtClean="0"/>
              <a:t>‹#›</a:t>
            </a:fld>
            <a:endParaRPr lang="en-GB"/>
          </a:p>
        </p:txBody>
      </p:sp>
    </p:spTree>
    <p:extLst>
      <p:ext uri="{BB962C8B-B14F-4D97-AF65-F5344CB8AC3E}">
        <p14:creationId xmlns:p14="http://schemas.microsoft.com/office/powerpoint/2010/main" val="33580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28410-5B0F-4066-8618-EC79505E8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6CD9BC-9E3E-4F61-9F5D-05DCA5713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3CAE2D-C3AD-45BC-AB11-5FC916C3E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9EEAF-A7A8-4911-ACC0-32AF21F793B2}" type="datetimeFigureOut">
              <a:rPr lang="en-GB" smtClean="0"/>
              <a:t>27/04/2025</a:t>
            </a:fld>
            <a:endParaRPr lang="en-GB"/>
          </a:p>
        </p:txBody>
      </p:sp>
      <p:sp>
        <p:nvSpPr>
          <p:cNvPr id="5" name="Footer Placeholder 4">
            <a:extLst>
              <a:ext uri="{FF2B5EF4-FFF2-40B4-BE49-F238E27FC236}">
                <a16:creationId xmlns:a16="http://schemas.microsoft.com/office/drawing/2014/main" id="{BBB7676B-6001-4FC5-A333-20D451580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F25151-D476-4E61-8978-B7F5AE6EE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B16C3-C67C-434F-A5D3-A6F9D47D8D9D}" type="slidenum">
              <a:rPr lang="en-GB" smtClean="0"/>
              <a:t>‹#›</a:t>
            </a:fld>
            <a:endParaRPr lang="en-GB"/>
          </a:p>
        </p:txBody>
      </p:sp>
    </p:spTree>
    <p:extLst>
      <p:ext uri="{BB962C8B-B14F-4D97-AF65-F5344CB8AC3E}">
        <p14:creationId xmlns:p14="http://schemas.microsoft.com/office/powerpoint/2010/main" val="61270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thegreenblue.org.u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7" y="278535"/>
            <a:ext cx="4454740" cy="1033669"/>
          </a:xfrm>
        </p:spPr>
        <p:txBody>
          <a:bodyPr>
            <a:normAutofit/>
          </a:bodyPr>
          <a:lstStyle/>
          <a:p>
            <a:r>
              <a:rPr lang="en-US" sz="4000">
                <a:solidFill>
                  <a:srgbClr val="FFFFFF"/>
                </a:solidFill>
              </a:rPr>
              <a:t>HISC 5 YEAR PLAN </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162803700"/>
              </p:ext>
            </p:extLst>
          </p:nvPr>
        </p:nvGraphicFramePr>
        <p:xfrm>
          <a:off x="1109133" y="2231440"/>
          <a:ext cx="8826537" cy="2968358"/>
        </p:xfrm>
        <a:graphic>
          <a:graphicData uri="http://schemas.openxmlformats.org/drawingml/2006/table">
            <a:tbl>
              <a:tblPr/>
              <a:tblGrid>
                <a:gridCol w="8826537">
                  <a:extLst>
                    <a:ext uri="{9D8B030D-6E8A-4147-A177-3AD203B41FA5}">
                      <a16:colId xmlns:a16="http://schemas.microsoft.com/office/drawing/2014/main" val="2655265638"/>
                    </a:ext>
                  </a:extLst>
                </a:gridCol>
              </a:tblGrid>
              <a:tr h="2968358">
                <a:tc>
                  <a:txBody>
                    <a:bodyPr/>
                    <a:lstStyle/>
                    <a:p>
                      <a:pPr marL="0" lvl="0" indent="0">
                        <a:buFont typeface="Arial" panose="020B0604020202020204" pitchFamily="34" charset="0"/>
                        <a:buNone/>
                      </a:pPr>
                      <a:r>
                        <a:rPr lang="en-GB" sz="2800" b="0" i="1" kern="1200">
                          <a:solidFill>
                            <a:schemeClr val="tx1"/>
                          </a:solidFill>
                          <a:effectLst/>
                          <a:latin typeface="+mn-lt"/>
                          <a:ea typeface="+mn-ea"/>
                          <a:cs typeface="+mn-cs"/>
                        </a:rPr>
                        <a:t>Slides 2 to 36 are the presentation given by the General Committee team at the SGM on 27th April 2025.</a:t>
                      </a:r>
                    </a:p>
                    <a:p>
                      <a:pPr marL="0" lvl="0" indent="0">
                        <a:buFont typeface="Arial" panose="020B0604020202020204" pitchFamily="34" charset="0"/>
                        <a:buNone/>
                      </a:pPr>
                      <a:r>
                        <a:rPr lang="en-GB" sz="2800" b="0" i="1" kern="1200">
                          <a:solidFill>
                            <a:schemeClr val="tx1"/>
                          </a:solidFill>
                          <a:effectLst/>
                          <a:latin typeface="+mn-lt"/>
                          <a:ea typeface="+mn-ea"/>
                          <a:cs typeface="+mn-cs"/>
                        </a:rPr>
                        <a:t>Slides 37 onwards were previously signed off by GC so that they could  be used as input to the Commodore’s presentation.</a:t>
                      </a:r>
                    </a:p>
                    <a:p>
                      <a:pPr marL="0" lvl="0" indent="0">
                        <a:buNone/>
                      </a:pPr>
                      <a:endParaRPr lang="en-GB" sz="1800" i="0" kern="1200">
                        <a:solidFill>
                          <a:schemeClr val="tx1"/>
                        </a:solidFill>
                        <a:effectLst/>
                        <a:latin typeface="+mn-lt"/>
                        <a:ea typeface="+mn-ea"/>
                        <a:cs typeface="+mn-cs"/>
                      </a:endParaRPr>
                    </a:p>
                  </a:txBody>
                  <a:tcPr marL="7620" marR="7620" marT="7620">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73520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8446-C25B-7DF8-510B-392A53349A0A}"/>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35D0C16-D5E7-54BF-633B-8BAFC19B1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04C0518-52EF-FB5B-FDC1-EF662EE3E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1213BEA-1DF7-2A4E-84AD-9F52CA396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87B4A750-3DBD-2CED-9CF1-E477448E2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C14D6CED-6CC7-CCCC-AB23-5E01880AC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C49083-EDEB-7092-0E38-75D382007321}"/>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166B9D05-7AC2-DE49-6DFD-AF87FFBF4E63}"/>
              </a:ext>
            </a:extLst>
          </p:cNvPr>
          <p:cNvGraphicFramePr>
            <a:graphicFrameLocks noGrp="1"/>
          </p:cNvGraphicFramePr>
          <p:nvPr>
            <p:ph idx="1"/>
            <p:extLst>
              <p:ext uri="{D42A27DB-BD31-4B8C-83A1-F6EECF244321}">
                <p14:modId xmlns:p14="http://schemas.microsoft.com/office/powerpoint/2010/main" val="2540260824"/>
              </p:ext>
            </p:extLst>
          </p:nvPr>
        </p:nvGraphicFramePr>
        <p:xfrm>
          <a:off x="367324" y="1899347"/>
          <a:ext cx="11457347" cy="47472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endParaRPr lang="en-US" sz="2400"/>
                    </a:p>
                    <a:p>
                      <a:pPr marL="0" indent="0">
                        <a:buNone/>
                      </a:pPr>
                      <a:r>
                        <a:rPr lang="en-US" sz="3200"/>
                        <a:t>Stronger focus on Estates</a:t>
                      </a:r>
                    </a:p>
                    <a:p>
                      <a:pPr marL="800100" lvl="1" indent="-342900">
                        <a:buFont typeface="Arial" panose="020B0604020202020204" pitchFamily="34" charset="0"/>
                        <a:buChar char="•"/>
                      </a:pPr>
                      <a:r>
                        <a:rPr lang="en-US" sz="3200"/>
                        <a:t>Successful Estates sub-committee pilot, with strong maintenance and renewal planning</a:t>
                      </a:r>
                    </a:p>
                    <a:p>
                      <a:pPr marL="800100" lvl="1" indent="-342900">
                        <a:buFont typeface="Arial" panose="020B0604020202020204" pitchFamily="34" charset="0"/>
                        <a:buChar char="•"/>
                      </a:pPr>
                      <a:r>
                        <a:rPr lang="en-US" sz="3200"/>
                        <a:t>New boiler and central heating replacements successfully installed</a:t>
                      </a:r>
                    </a:p>
                    <a:p>
                      <a:pPr marL="800100" lvl="1" indent="-342900">
                        <a:buFont typeface="Arial" panose="020B0604020202020204" pitchFamily="34" charset="0"/>
                        <a:buChar char="•"/>
                      </a:pPr>
                      <a:r>
                        <a:rPr lang="en-US" sz="3200"/>
                        <a:t>Huge engagement from Dunes Gardening team, still 38 strong, to enhance the external environment</a:t>
                      </a:r>
                    </a:p>
                    <a:p>
                      <a:pPr marL="800100" lvl="1" indent="-342900">
                        <a:buFont typeface="Arial" panose="020B0604020202020204" pitchFamily="34" charset="0"/>
                        <a:buChar char="•"/>
                      </a:pPr>
                      <a:r>
                        <a:rPr lang="en-US" sz="3200"/>
                        <a:t>HISC Archives delivered an 80th Anniversary COPP dinner</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787448D-1AA6-E03C-DA73-72A81C6F114B}"/>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68858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FE7C2-7EE1-B0CF-9185-095B4F8A28C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153B931-D62B-006E-9770-55D40228A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21A3E6E-4B05-CF83-1CB4-65CEF616E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38AA46B-17B0-9CBD-45D1-E173C1041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D920A45-C2FC-EBDE-3D4D-56F58CC41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7D9D301-8E09-5359-6303-B1445F67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6F4A2-5494-5E1F-5595-727671CE4D7B}"/>
              </a:ext>
            </a:extLst>
          </p:cNvPr>
          <p:cNvSpPr>
            <a:spLocks noGrp="1"/>
          </p:cNvSpPr>
          <p:nvPr>
            <p:ph type="title"/>
          </p:nvPr>
        </p:nvSpPr>
        <p:spPr>
          <a:xfrm>
            <a:off x="789728" y="348843"/>
            <a:ext cx="6746997" cy="1033669"/>
          </a:xfrm>
        </p:spPr>
        <p:txBody>
          <a:bodyPr>
            <a:noAutofit/>
          </a:bodyPr>
          <a:lstStyle/>
          <a:p>
            <a:r>
              <a:rPr lang="en-GB" sz="4000">
                <a:solidFill>
                  <a:srgbClr val="FFFFFF"/>
                </a:solidFill>
              </a:rPr>
              <a:t>ONGOING OBJECTIVES </a:t>
            </a:r>
            <a:endParaRPr lang="en-GB" sz="4000">
              <a:solidFill>
                <a:srgbClr val="FFFFFF"/>
              </a:solidFill>
              <a:ea typeface="Calibri Light"/>
              <a:cs typeface="Calibri Light"/>
            </a:endParaRPr>
          </a:p>
        </p:txBody>
      </p:sp>
      <p:graphicFrame>
        <p:nvGraphicFramePr>
          <p:cNvPr id="6" name="Content Placeholder 5">
            <a:extLst>
              <a:ext uri="{FF2B5EF4-FFF2-40B4-BE49-F238E27FC236}">
                <a16:creationId xmlns:a16="http://schemas.microsoft.com/office/drawing/2014/main" id="{ACD0559D-D3BD-384B-1386-7A34D0A61E2F}"/>
              </a:ext>
            </a:extLst>
          </p:cNvPr>
          <p:cNvGraphicFramePr>
            <a:graphicFrameLocks noGrp="1"/>
          </p:cNvGraphicFramePr>
          <p:nvPr>
            <p:ph idx="1"/>
            <p:extLst>
              <p:ext uri="{D42A27DB-BD31-4B8C-83A1-F6EECF244321}">
                <p14:modId xmlns:p14="http://schemas.microsoft.com/office/powerpoint/2010/main" val="907553351"/>
              </p:ext>
            </p:extLst>
          </p:nvPr>
        </p:nvGraphicFramePr>
        <p:xfrm>
          <a:off x="367324" y="1899347"/>
          <a:ext cx="11457347" cy="53568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spcAft>
                          <a:spcPts val="600"/>
                        </a:spcAft>
                        <a:buFont typeface="Arial" panose="020B0604020202020204" pitchFamily="34" charset="0"/>
                        <a:buChar char="•"/>
                      </a:pPr>
                      <a:r>
                        <a:rPr lang="en-US" sz="2800"/>
                        <a:t>Continue to strive for consistent delivery on food in all areas, buzzer, Sunday lunches, Wednesday/Thursday evenings &amp; Beach Bar</a:t>
                      </a:r>
                    </a:p>
                    <a:p>
                      <a:pPr marL="457200" indent="-457200">
                        <a:spcAft>
                          <a:spcPts val="600"/>
                        </a:spcAft>
                        <a:buFont typeface="Arial" panose="020B0604020202020204" pitchFamily="34" charset="0"/>
                        <a:buChar char="•"/>
                      </a:pPr>
                      <a:r>
                        <a:rPr lang="en-US" sz="2800"/>
                        <a:t>Members’ parties, milestone birthday celebrations</a:t>
                      </a:r>
                    </a:p>
                    <a:p>
                      <a:pPr marL="457200" indent="-457200">
                        <a:spcAft>
                          <a:spcPts val="600"/>
                        </a:spcAft>
                        <a:buFont typeface="Arial" panose="020B0604020202020204" pitchFamily="34" charset="0"/>
                        <a:buChar char="•"/>
                      </a:pPr>
                      <a:r>
                        <a:rPr lang="en-US" sz="2800" err="1"/>
                        <a:t>Maximising</a:t>
                      </a:r>
                      <a:r>
                        <a:rPr lang="en-US" sz="2800"/>
                        <a:t> return outside core Club times and from external sources:</a:t>
                      </a:r>
                    </a:p>
                    <a:p>
                      <a:pPr marL="914400" lvl="1" indent="-457200">
                        <a:spcAft>
                          <a:spcPts val="600"/>
                        </a:spcAft>
                        <a:buFont typeface="Arial" panose="020B0604020202020204" pitchFamily="34" charset="0"/>
                        <a:buChar char="•"/>
                      </a:pPr>
                      <a:r>
                        <a:rPr lang="en-US" sz="2800"/>
                        <a:t>Build on external corporate bookings</a:t>
                      </a:r>
                    </a:p>
                    <a:p>
                      <a:pPr marL="914400" lvl="1" indent="-457200">
                        <a:spcAft>
                          <a:spcPts val="600"/>
                        </a:spcAft>
                        <a:buFont typeface="Arial" panose="020B0604020202020204" pitchFamily="34" charset="0"/>
                        <a:buChar char="•"/>
                      </a:pPr>
                      <a:r>
                        <a:rPr lang="en-US" sz="2800"/>
                        <a:t>Weddings</a:t>
                      </a:r>
                    </a:p>
                    <a:p>
                      <a:pPr marL="457200" indent="-457200">
                        <a:spcAft>
                          <a:spcPts val="600"/>
                        </a:spcAft>
                        <a:buFont typeface="Arial" panose="020B0604020202020204" pitchFamily="34" charset="0"/>
                        <a:buChar char="•"/>
                      </a:pPr>
                      <a:r>
                        <a:rPr lang="en-US" sz="2800"/>
                        <a:t>Necessary refresh of all the Dunes rooms by the end of June, within budgetary restraints</a:t>
                      </a:r>
                    </a:p>
                    <a:p>
                      <a:pPr marL="457200" indent="-457200">
                        <a:spcAft>
                          <a:spcPts val="600"/>
                        </a:spcAft>
                        <a:buFont typeface="Arial" panose="020B0604020202020204" pitchFamily="34" charset="0"/>
                        <a:buChar char="•"/>
                      </a:pPr>
                      <a:r>
                        <a:rPr lang="en-US" sz="2800"/>
                        <a:t>Stocker review ongoing, with required re-cladding in 2026</a:t>
                      </a:r>
                    </a:p>
                    <a:p>
                      <a:pPr marL="457200" indent="-457200">
                        <a:spcAft>
                          <a:spcPts val="600"/>
                        </a:spcAft>
                        <a:buFont typeface="Arial" panose="020B0604020202020204" pitchFamily="34" charset="0"/>
                        <a:buChar char="•"/>
                      </a:pPr>
                      <a:r>
                        <a:rPr lang="en-US" sz="2800"/>
                        <a:t>Key Estate maintenance items completed, e.g. balcony repairs</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931C7BC5-2384-30C9-8002-98653BD0E23D}"/>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93565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C770-902C-B577-80E8-09DAD6FA699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E228FAF-3CDA-345B-0600-3EF23E90C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34BBFCC-8267-61DB-21CB-45723254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F1EF515-E420-6E3F-2414-69CCA82B4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FB6EBFB-4470-B89D-AC7D-8EF49FA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9F643358-B59D-1991-CDE1-BF057EFA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4A7D16-1ADF-8397-E10E-4E8E00991CA2}"/>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THANK YOU</a:t>
            </a:r>
          </a:p>
        </p:txBody>
      </p:sp>
      <p:graphicFrame>
        <p:nvGraphicFramePr>
          <p:cNvPr id="6" name="Content Placeholder 5">
            <a:extLst>
              <a:ext uri="{FF2B5EF4-FFF2-40B4-BE49-F238E27FC236}">
                <a16:creationId xmlns:a16="http://schemas.microsoft.com/office/drawing/2014/main" id="{7BD4CD83-DA6A-45E0-48FE-94D8A0A529E3}"/>
              </a:ext>
            </a:extLst>
          </p:cNvPr>
          <p:cNvGraphicFramePr>
            <a:graphicFrameLocks noGrp="1"/>
          </p:cNvGraphicFramePr>
          <p:nvPr>
            <p:ph idx="1"/>
            <p:extLst>
              <p:ext uri="{D42A27DB-BD31-4B8C-83A1-F6EECF244321}">
                <p14:modId xmlns:p14="http://schemas.microsoft.com/office/powerpoint/2010/main" val="309972111"/>
              </p:ext>
            </p:extLst>
          </p:nvPr>
        </p:nvGraphicFramePr>
        <p:xfrm>
          <a:off x="367324" y="2316729"/>
          <a:ext cx="11457347" cy="419862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spcAft>
                          <a:spcPts val="600"/>
                        </a:spcAft>
                        <a:buFont typeface="Arial" panose="020B0604020202020204" pitchFamily="34" charset="0"/>
                        <a:buChar char="•"/>
                      </a:pPr>
                      <a:r>
                        <a:rPr lang="en-US" sz="3200" dirty="0"/>
                        <a:t>House Committee – Allison Rogers, Nick Peters, Mark Darling, </a:t>
                      </a:r>
                      <a:r>
                        <a:rPr lang="en-US" sz="3200"/>
                        <a:t>Ossie Stewart, Anna Wells &amp; Lara Jameson</a:t>
                      </a:r>
                      <a:endParaRPr lang="en-US" sz="3200" dirty="0"/>
                    </a:p>
                    <a:p>
                      <a:pPr marL="457200" indent="-457200">
                        <a:spcAft>
                          <a:spcPts val="600"/>
                        </a:spcAft>
                        <a:buFont typeface="Arial" panose="020B0604020202020204" pitchFamily="34" charset="0"/>
                        <a:buChar char="•"/>
                      </a:pPr>
                      <a:r>
                        <a:rPr lang="en-US" sz="3200" dirty="0"/>
                        <a:t>Peter Bannister, Estates &amp; Judith Williamson, Social Gardening</a:t>
                      </a:r>
                    </a:p>
                    <a:p>
                      <a:pPr marL="457200" indent="-457200">
                        <a:spcAft>
                          <a:spcPts val="600"/>
                        </a:spcAft>
                        <a:buFont typeface="Arial" panose="020B0604020202020204" pitchFamily="34" charset="0"/>
                        <a:buChar char="•"/>
                      </a:pPr>
                      <a:r>
                        <a:rPr lang="en-US" sz="3200" dirty="0"/>
                        <a:t>The new archive team, Leonie Austin, Leah Blake &amp; Pam Marrs</a:t>
                      </a:r>
                    </a:p>
                    <a:p>
                      <a:pPr marL="457200" indent="-457200">
                        <a:spcAft>
                          <a:spcPts val="600"/>
                        </a:spcAft>
                        <a:buFont typeface="Arial" panose="020B0604020202020204" pitchFamily="34" charset="0"/>
                        <a:buChar char="•"/>
                      </a:pPr>
                      <a:r>
                        <a:rPr lang="en-US" sz="3200" dirty="0"/>
                        <a:t>Nick Griffiths &amp; the House Team </a:t>
                      </a:r>
                    </a:p>
                    <a:p>
                      <a:endParaRPr lang="en-US" sz="3200" dirty="0"/>
                    </a:p>
                    <a:p>
                      <a:pPr marL="0" indent="0">
                        <a:buNone/>
                      </a:pPr>
                      <a:r>
                        <a:rPr lang="en-US" sz="3200" dirty="0"/>
                        <a:t>Here’s to an even better 2025, continuing to build on our successes!</a:t>
                      </a:r>
                    </a:p>
                    <a:p>
                      <a:pPr algn="l" fontAlgn="b">
                        <a:lnSpc>
                          <a:spcPct val="100000"/>
                        </a:lnSpc>
                      </a:pPr>
                      <a:endParaRPr lang="en-US" sz="2800" b="1" i="0" u="none" strike="noStrike" dirty="0">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E789A97-8059-C800-B29E-48C70B5C067F}"/>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95923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A17CC-78B3-D419-B3CE-80FA6D3F983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2D11D66-1B3E-5F69-7A0D-C41BD1E33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B60520F9-901F-3BB4-3429-5B71837F98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6A3A1673-BDB2-9D0B-A933-4917AEE07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90415B1A-6AF2-7F3E-8762-8794B92E4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DAB0E0B1-F597-2CE6-DAB2-EAAA7E831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9FB189-C931-AAC9-D3A0-94555D52CDA6}"/>
              </a:ext>
            </a:extLst>
          </p:cNvPr>
          <p:cNvSpPr>
            <a:spLocks noGrp="1"/>
          </p:cNvSpPr>
          <p:nvPr>
            <p:ph type="title"/>
          </p:nvPr>
        </p:nvSpPr>
        <p:spPr>
          <a:xfrm>
            <a:off x="708046" y="277504"/>
            <a:ext cx="6472811" cy="1033669"/>
          </a:xfrm>
        </p:spPr>
        <p:txBody>
          <a:bodyPr>
            <a:noAutofit/>
          </a:bodyPr>
          <a:lstStyle/>
          <a:p>
            <a:r>
              <a:rPr lang="en-GB" sz="4000">
                <a:solidFill>
                  <a:srgbClr val="FFFFFF"/>
                </a:solidFill>
              </a:rPr>
              <a:t>OBJECTIVES 2,3,4 </a:t>
            </a:r>
            <a:endParaRPr lang="en-GB" sz="4000">
              <a:solidFill>
                <a:srgbClr val="FFFFFF"/>
              </a:solidFill>
              <a:ea typeface="Calibri Light"/>
              <a:cs typeface="Calibri Light"/>
            </a:endParaRPr>
          </a:p>
        </p:txBody>
      </p:sp>
      <p:pic>
        <p:nvPicPr>
          <p:cNvPr id="5" name="Picture 4">
            <a:extLst>
              <a:ext uri="{FF2B5EF4-FFF2-40B4-BE49-F238E27FC236}">
                <a16:creationId xmlns:a16="http://schemas.microsoft.com/office/drawing/2014/main" id="{FF960C92-C12E-5A91-3064-C33DF930B33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8" name="Subtitle 2">
            <a:extLst>
              <a:ext uri="{FF2B5EF4-FFF2-40B4-BE49-F238E27FC236}">
                <a16:creationId xmlns:a16="http://schemas.microsoft.com/office/drawing/2014/main" id="{158800B3-55C8-0E33-C60A-061A59C4F006}"/>
              </a:ext>
            </a:extLst>
          </p:cNvPr>
          <p:cNvSpPr txBox="1">
            <a:spLocks/>
          </p:cNvSpPr>
          <p:nvPr/>
        </p:nvSpPr>
        <p:spPr>
          <a:xfrm>
            <a:off x="1066388" y="2220686"/>
            <a:ext cx="10053734" cy="3069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3600">
              <a:ea typeface="Calibri" panose="020F0502020204030204"/>
              <a:cs typeface="Calibri" panose="020F0502020204030204"/>
            </a:endParaRPr>
          </a:p>
          <a:p>
            <a:pPr marL="0" indent="0" algn="ctr">
              <a:buNone/>
            </a:pPr>
            <a:r>
              <a:rPr lang="en-GB" sz="3300" dirty="0"/>
              <a:t> 2 - Participation, 3 - Sailing Excellence, 4 - Champs Venue</a:t>
            </a:r>
            <a:endParaRPr lang="en-GB" sz="3300" dirty="0">
              <a:ea typeface="Calibri"/>
              <a:cs typeface="Calibri"/>
            </a:endParaRPr>
          </a:p>
          <a:p>
            <a:pPr marL="0" indent="0" algn="ctr">
              <a:buNone/>
            </a:pPr>
            <a:endParaRPr lang="en-GB" sz="3300" dirty="0"/>
          </a:p>
          <a:p>
            <a:pPr marL="0" indent="0" algn="ctr">
              <a:buNone/>
            </a:pPr>
            <a:r>
              <a:rPr lang="en-GB" sz="3300" dirty="0"/>
              <a:t>Sarah Mitchell</a:t>
            </a:r>
            <a:endParaRPr lang="en-GB" sz="3300" dirty="0">
              <a:ea typeface="Calibri"/>
              <a:cs typeface="Calibri"/>
            </a:endParaRPr>
          </a:p>
          <a:p>
            <a:pPr marL="0" indent="0" algn="ctr">
              <a:buNone/>
            </a:pPr>
            <a:r>
              <a:rPr lang="en-GB" sz="3300" dirty="0">
                <a:ea typeface="Calibri"/>
                <a:cs typeface="Calibri"/>
              </a:rPr>
              <a:t>Vice Commodore Sailing</a:t>
            </a:r>
            <a:endParaRPr lang="en-GB" dirty="0"/>
          </a:p>
        </p:txBody>
      </p:sp>
    </p:spTree>
    <p:extLst>
      <p:ext uri="{BB962C8B-B14F-4D97-AF65-F5344CB8AC3E}">
        <p14:creationId xmlns:p14="http://schemas.microsoft.com/office/powerpoint/2010/main" val="374847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420D-0E3D-1E82-BD0B-614EAED02BE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428666F-9AB5-AF76-9D29-85B15556B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20D1526A-C8B2-E159-4FB5-9189ACE4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34A8AEB-CCD9-9B80-582D-898CCA3FB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6DA614BE-2E44-EBC6-9EFF-44080960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30727C-7312-83FC-AC6F-4FA40290D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31A943-A5F0-271B-CB0A-E4D2E8CEC0BF}"/>
              </a:ext>
            </a:extLst>
          </p:cNvPr>
          <p:cNvSpPr>
            <a:spLocks noGrp="1"/>
          </p:cNvSpPr>
          <p:nvPr>
            <p:ph type="title"/>
          </p:nvPr>
        </p:nvSpPr>
        <p:spPr>
          <a:xfrm>
            <a:off x="1392291" y="308606"/>
            <a:ext cx="5057669" cy="1033669"/>
          </a:xfrm>
        </p:spPr>
        <p:txBody>
          <a:bodyPr>
            <a:noAutofit/>
          </a:bodyPr>
          <a:lstStyle/>
          <a:p>
            <a:r>
              <a:rPr lang="en-GB" sz="4000">
                <a:solidFill>
                  <a:srgbClr val="FFFFFF"/>
                </a:solidFill>
                <a:ea typeface="Calibri Light"/>
                <a:cs typeface="Calibri Light"/>
              </a:rPr>
              <a:t>EXTRA VOLUNTEERING</a:t>
            </a:r>
          </a:p>
        </p:txBody>
      </p:sp>
      <p:graphicFrame>
        <p:nvGraphicFramePr>
          <p:cNvPr id="6" name="Content Placeholder 5">
            <a:extLst>
              <a:ext uri="{FF2B5EF4-FFF2-40B4-BE49-F238E27FC236}">
                <a16:creationId xmlns:a16="http://schemas.microsoft.com/office/drawing/2014/main" id="{9188A3CC-CE88-CC97-DFDE-32BA49599F00}"/>
              </a:ext>
            </a:extLst>
          </p:cNvPr>
          <p:cNvGraphicFramePr>
            <a:graphicFrameLocks noGrp="1"/>
          </p:cNvGraphicFramePr>
          <p:nvPr>
            <p:ph idx="1"/>
            <p:extLst>
              <p:ext uri="{D42A27DB-BD31-4B8C-83A1-F6EECF244321}">
                <p14:modId xmlns:p14="http://schemas.microsoft.com/office/powerpoint/2010/main" val="3445547591"/>
              </p:ext>
            </p:extLst>
          </p:nvPr>
        </p:nvGraphicFramePr>
        <p:xfrm>
          <a:off x="367324" y="1718015"/>
          <a:ext cx="11457347" cy="517398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buFont typeface="Arial" panose="020B0604020202020204" pitchFamily="34" charset="0"/>
                        <a:buChar char="•"/>
                      </a:pPr>
                      <a:r>
                        <a:rPr lang="en-US" sz="2800"/>
                        <a:t>Member Involvement - getting stuck in and going the extra mile</a:t>
                      </a:r>
                    </a:p>
                    <a:p>
                      <a:pPr marL="457200" indent="-457200">
                        <a:buFont typeface="Arial" panose="020B0604020202020204" pitchFamily="34" charset="0"/>
                        <a:buChar char="•"/>
                      </a:pPr>
                      <a:r>
                        <a:rPr lang="en-US" sz="2800"/>
                        <a:t>Additional Duties – </a:t>
                      </a:r>
                      <a:r>
                        <a:rPr lang="en-US" sz="2800" err="1"/>
                        <a:t>inc</a:t>
                      </a:r>
                      <a:r>
                        <a:rPr lang="en-US" sz="2800"/>
                        <a:t> Major event race teams and RO</a:t>
                      </a:r>
                    </a:p>
                    <a:p>
                      <a:pPr marL="457200" lvl="0" indent="-457200">
                        <a:buFont typeface="Arial" panose="020B0604020202020204" pitchFamily="34" charset="0"/>
                        <a:buChar char="•"/>
                      </a:pPr>
                      <a:r>
                        <a:rPr lang="en-US" sz="2800"/>
                        <a:t>Taking on whole projects:  </a:t>
                      </a:r>
                    </a:p>
                    <a:p>
                      <a:pPr marL="1828800" lvl="3" indent="-457200">
                        <a:buFont typeface="Arial" panose="020B0604020202020204" pitchFamily="34" charset="0"/>
                        <a:buChar char="•"/>
                      </a:pPr>
                      <a:r>
                        <a:rPr lang="en-US" sz="2800"/>
                        <a:t>WOW</a:t>
                      </a:r>
                      <a:endParaRPr lang="en-US"/>
                    </a:p>
                    <a:p>
                      <a:pPr marL="1828800" lvl="3" indent="-457200">
                        <a:buFont typeface="Arial" panose="020B0604020202020204" pitchFamily="34" charset="0"/>
                        <a:buChar char="•"/>
                      </a:pPr>
                      <a:r>
                        <a:rPr lang="en-US" sz="2800"/>
                        <a:t>Thursday Club</a:t>
                      </a:r>
                    </a:p>
                    <a:p>
                      <a:pPr marL="1828800" lvl="3" indent="-457200">
                        <a:buFont typeface="Arial" panose="020B0604020202020204" pitchFamily="34" charset="0"/>
                        <a:buChar char="•"/>
                      </a:pPr>
                      <a:r>
                        <a:rPr lang="en-US" sz="2800"/>
                        <a:t>Windsurf Lockers</a:t>
                      </a:r>
                    </a:p>
                    <a:p>
                      <a:pPr marL="1828800" lvl="3" indent="-457200">
                        <a:buFont typeface="Arial" panose="020B0604020202020204" pitchFamily="34" charset="0"/>
                        <a:buChar char="•"/>
                      </a:pPr>
                      <a:r>
                        <a:rPr lang="en-US" sz="2800"/>
                        <a:t>Automated Starting Sequencing</a:t>
                      </a:r>
                    </a:p>
                    <a:p>
                      <a:pPr marL="1828800" lvl="3" indent="-457200">
                        <a:buFont typeface="Arial" panose="020B0604020202020204" pitchFamily="34" charset="0"/>
                        <a:buChar char="•"/>
                      </a:pPr>
                      <a:r>
                        <a:rPr lang="en-US" sz="2800"/>
                        <a:t>Use It Or Lose It!</a:t>
                      </a:r>
                    </a:p>
                    <a:p>
                      <a:pPr marL="1828800" lvl="3" indent="-457200">
                        <a:buFont typeface="Arial" panose="020B0604020202020204" pitchFamily="34" charset="0"/>
                        <a:buChar char="•"/>
                      </a:pPr>
                      <a:r>
                        <a:rPr lang="en-US" sz="2800"/>
                        <a:t>Wall of Fame</a:t>
                      </a:r>
                    </a:p>
                    <a:p>
                      <a:pPr marL="1828800" lvl="3" indent="-457200">
                        <a:buFont typeface="Arial" panose="020B0604020202020204" pitchFamily="34" charset="0"/>
                        <a:buChar char="•"/>
                      </a:pPr>
                      <a:r>
                        <a:rPr lang="en-US" sz="2800"/>
                        <a:t>New Tender Team</a:t>
                      </a:r>
                    </a:p>
                    <a:p>
                      <a:pPr marL="1828800" lvl="3" indent="-457200">
                        <a:buFont typeface="Arial" panose="020B0604020202020204" pitchFamily="34" charset="0"/>
                        <a:buChar char="•"/>
                      </a:pPr>
                      <a:r>
                        <a:rPr lang="en-US" sz="2800"/>
                        <a:t>Seals and more</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647C87A2-67F3-B633-B3D3-88A767D82EC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21158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FBD1-7079-B393-7BAB-DB170775AAF6}"/>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F7EF855F-E792-450E-78BA-81EA187A0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0E46FE77-3FE5-D6FC-6A8F-A2A8EC14F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04FB2339-7CC6-2D9E-A24D-9FDED5885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24A4682A-9F63-494F-C75D-CBF7CC037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BD9DAB63-9582-808E-72D7-8F96A2C7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94D9B4-9B23-A656-9F4C-AB442A2446B1}"/>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72887B0F-A8FA-A8FE-2755-F6E51A5C05D4}"/>
              </a:ext>
            </a:extLst>
          </p:cNvPr>
          <p:cNvGraphicFramePr>
            <a:graphicFrameLocks noGrp="1"/>
          </p:cNvGraphicFramePr>
          <p:nvPr>
            <p:ph idx="1"/>
            <p:extLst>
              <p:ext uri="{D42A27DB-BD31-4B8C-83A1-F6EECF244321}">
                <p14:modId xmlns:p14="http://schemas.microsoft.com/office/powerpoint/2010/main" val="308812862"/>
              </p:ext>
            </p:extLst>
          </p:nvPr>
        </p:nvGraphicFramePr>
        <p:xfrm>
          <a:off x="152400" y="1785257"/>
          <a:ext cx="4264027" cy="5234940"/>
        </p:xfrm>
        <a:graphic>
          <a:graphicData uri="http://schemas.openxmlformats.org/drawingml/2006/table">
            <a:tbl>
              <a:tblPr/>
              <a:tblGrid>
                <a:gridCol w="4264027">
                  <a:extLst>
                    <a:ext uri="{9D8B030D-6E8A-4147-A177-3AD203B41FA5}">
                      <a16:colId xmlns:a16="http://schemas.microsoft.com/office/drawing/2014/main" val="2655265638"/>
                    </a:ext>
                  </a:extLst>
                </a:gridCol>
              </a:tblGrid>
              <a:tr h="2125379">
                <a:tc>
                  <a:txBody>
                    <a:bodyPr/>
                    <a:lstStyle/>
                    <a:p>
                      <a:pPr marL="0" indent="0" algn="ctr">
                        <a:buNone/>
                      </a:pPr>
                      <a:r>
                        <a:rPr lang="en-US" sz="2400"/>
                        <a:t>Use it or Lose it (year 3) </a:t>
                      </a:r>
                      <a:endParaRPr lang="en-US"/>
                    </a:p>
                    <a:p>
                      <a:pPr marL="0" lvl="0" indent="0" algn="ctr">
                        <a:buNone/>
                      </a:pPr>
                      <a:endParaRPr lang="en-US" sz="2400"/>
                    </a:p>
                    <a:p>
                      <a:pPr marL="0" lvl="0" indent="0" algn="ctr">
                        <a:buNone/>
                      </a:pPr>
                      <a:endParaRPr lang="en-US" sz="2400"/>
                    </a:p>
                    <a:p>
                      <a:pPr marL="0" lvl="0" indent="0" algn="ctr">
                        <a:buNone/>
                      </a:pPr>
                      <a:r>
                        <a:rPr lang="en-US" sz="2400"/>
                        <a:t>Boat Park Work Party</a:t>
                      </a:r>
                      <a:endParaRPr lang="en-US"/>
                    </a:p>
                    <a:p>
                      <a:pPr marL="0" lvl="0" indent="0" algn="ctr">
                        <a:buNone/>
                      </a:pPr>
                      <a:endParaRPr lang="en-US" sz="2400"/>
                    </a:p>
                    <a:p>
                      <a:pPr marL="0" lvl="0" indent="0" algn="ctr">
                        <a:buNone/>
                      </a:pPr>
                      <a:endParaRPr lang="en-US" sz="2400"/>
                    </a:p>
                    <a:p>
                      <a:pPr marL="0" lvl="0" indent="0" algn="ctr">
                        <a:buNone/>
                      </a:pPr>
                      <a:r>
                        <a:rPr lang="en-US" sz="2400"/>
                        <a:t>Cleared Waiting List</a:t>
                      </a:r>
                    </a:p>
                    <a:p>
                      <a:pPr marL="0" lvl="0" indent="0" algn="ctr">
                        <a:buNone/>
                      </a:pPr>
                      <a:r>
                        <a:rPr lang="en-US" sz="2400"/>
                        <a:t>Making space for new members</a:t>
                      </a:r>
                    </a:p>
                    <a:p>
                      <a:pPr marL="0" lvl="0" indent="0" algn="ctr">
                        <a:buNone/>
                      </a:pPr>
                      <a:endParaRPr lang="en-US" sz="2400"/>
                    </a:p>
                    <a:p>
                      <a:pPr marL="0" lvl="0" indent="0" algn="ctr">
                        <a:buNone/>
                      </a:pPr>
                      <a:endParaRPr lang="en-US" sz="2400"/>
                    </a:p>
                    <a:p>
                      <a:pPr marL="0" lvl="0" indent="0" algn="ctr">
                        <a:buNone/>
                      </a:pPr>
                      <a:r>
                        <a:rPr lang="en-US" sz="2400"/>
                        <a:t>Highest turn out in </a:t>
                      </a:r>
                    </a:p>
                    <a:p>
                      <a:pPr marL="0" lvl="0" indent="0" algn="ctr">
                        <a:buNone/>
                      </a:pPr>
                      <a:r>
                        <a:rPr lang="en-US" sz="2400"/>
                        <a:t>Club Racing since 2014</a:t>
                      </a:r>
                      <a:endParaRPr lang="en-US"/>
                    </a:p>
                    <a:p>
                      <a:pPr marL="800100" lvl="1" indent="-342900">
                        <a:buFont typeface="Arial" panose="020B0604020202020204" pitchFamily="34" charset="0"/>
                        <a:buChar char="•"/>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8101B86-A2F4-6843-D5EF-C3151EC62F9E}"/>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descr="A graph with a line going up&#10;&#10;AI-generated content may be incorrect.">
            <a:extLst>
              <a:ext uri="{FF2B5EF4-FFF2-40B4-BE49-F238E27FC236}">
                <a16:creationId xmlns:a16="http://schemas.microsoft.com/office/drawing/2014/main" id="{F09FC5B0-F960-882A-B2FD-91C40DC6B335}"/>
              </a:ext>
            </a:extLst>
          </p:cNvPr>
          <p:cNvPicPr>
            <a:picLocks noChangeAspect="1"/>
          </p:cNvPicPr>
          <p:nvPr/>
        </p:nvPicPr>
        <p:blipFill>
          <a:blip r:embed="rId4"/>
          <a:stretch>
            <a:fillRect/>
          </a:stretch>
        </p:blipFill>
        <p:spPr>
          <a:xfrm>
            <a:off x="5337402" y="2400301"/>
            <a:ext cx="6698797" cy="3766458"/>
          </a:xfrm>
          <a:prstGeom prst="rect">
            <a:avLst/>
          </a:prstGeom>
        </p:spPr>
      </p:pic>
      <p:sp>
        <p:nvSpPr>
          <p:cNvPr id="7" name="Arrow: Down 6">
            <a:extLst>
              <a:ext uri="{FF2B5EF4-FFF2-40B4-BE49-F238E27FC236}">
                <a16:creationId xmlns:a16="http://schemas.microsoft.com/office/drawing/2014/main" id="{8B650D01-161F-A206-4465-0B08C87154D2}"/>
              </a:ext>
            </a:extLst>
          </p:cNvPr>
          <p:cNvSpPr/>
          <p:nvPr/>
        </p:nvSpPr>
        <p:spPr>
          <a:xfrm>
            <a:off x="2026919" y="2140131"/>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9ED49A6-C130-3D6D-2413-1B085675F769}"/>
              </a:ext>
            </a:extLst>
          </p:cNvPr>
          <p:cNvSpPr/>
          <p:nvPr/>
        </p:nvSpPr>
        <p:spPr>
          <a:xfrm>
            <a:off x="2026919" y="3239588"/>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403DE2A-37B1-B6B1-C822-9165367B5D8A}"/>
              </a:ext>
            </a:extLst>
          </p:cNvPr>
          <p:cNvSpPr/>
          <p:nvPr/>
        </p:nvSpPr>
        <p:spPr>
          <a:xfrm>
            <a:off x="2026918" y="4818017"/>
            <a:ext cx="148045" cy="5225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ircular 11">
            <a:extLst>
              <a:ext uri="{FF2B5EF4-FFF2-40B4-BE49-F238E27FC236}">
                <a16:creationId xmlns:a16="http://schemas.microsoft.com/office/drawing/2014/main" id="{42B5AC1E-23D7-1EC2-3A43-BB1CA220A64A}"/>
              </a:ext>
            </a:extLst>
          </p:cNvPr>
          <p:cNvSpPr/>
          <p:nvPr/>
        </p:nvSpPr>
        <p:spPr>
          <a:xfrm rot="11580000">
            <a:off x="161108" y="5545182"/>
            <a:ext cx="1077686" cy="1308463"/>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ircular 12">
            <a:extLst>
              <a:ext uri="{FF2B5EF4-FFF2-40B4-BE49-F238E27FC236}">
                <a16:creationId xmlns:a16="http://schemas.microsoft.com/office/drawing/2014/main" id="{2F116E76-AC39-3073-C778-200FD92D95F8}"/>
              </a:ext>
            </a:extLst>
          </p:cNvPr>
          <p:cNvSpPr/>
          <p:nvPr/>
        </p:nvSpPr>
        <p:spPr>
          <a:xfrm rot="10200000" flipH="1">
            <a:off x="3263537" y="5425438"/>
            <a:ext cx="1045028" cy="1428206"/>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972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5528-E79B-7667-0034-F9F82FAB0423}"/>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D5AE865-1436-383B-A180-E5E468250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EFE480C-3195-34C8-3B66-992077F3B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2A407D76-5FA9-8B74-C255-F6D471C98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1013019-872B-ED13-4CC6-E20FC6026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A6A8257A-C78D-DBA8-F102-3AF001A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21828D-A6BD-8ACA-E2C2-64F992A075F3}"/>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5EA32AA3-C06C-6D05-ADF2-ED5BBA50EA4F}"/>
              </a:ext>
            </a:extLst>
          </p:cNvPr>
          <p:cNvGraphicFramePr>
            <a:graphicFrameLocks noGrp="1"/>
          </p:cNvGraphicFramePr>
          <p:nvPr>
            <p:ph idx="1"/>
            <p:extLst>
              <p:ext uri="{D42A27DB-BD31-4B8C-83A1-F6EECF244321}">
                <p14:modId xmlns:p14="http://schemas.microsoft.com/office/powerpoint/2010/main" val="3146428427"/>
              </p:ext>
            </p:extLst>
          </p:nvPr>
        </p:nvGraphicFramePr>
        <p:xfrm>
          <a:off x="108516" y="3529692"/>
          <a:ext cx="5988334" cy="2918460"/>
        </p:xfrm>
        <a:graphic>
          <a:graphicData uri="http://schemas.openxmlformats.org/drawingml/2006/table">
            <a:tbl>
              <a:tblPr/>
              <a:tblGrid>
                <a:gridCol w="5988334">
                  <a:extLst>
                    <a:ext uri="{9D8B030D-6E8A-4147-A177-3AD203B41FA5}">
                      <a16:colId xmlns:a16="http://schemas.microsoft.com/office/drawing/2014/main" val="2655265638"/>
                    </a:ext>
                  </a:extLst>
                </a:gridCol>
              </a:tblGrid>
              <a:tr h="1558616">
                <a:tc>
                  <a:txBody>
                    <a:bodyPr/>
                    <a:lstStyle/>
                    <a:p>
                      <a:pPr marL="0" indent="0">
                        <a:buNone/>
                      </a:pPr>
                      <a:r>
                        <a:rPr lang="en-US" sz="2800"/>
                        <a:t> </a:t>
                      </a:r>
                      <a:r>
                        <a:rPr lang="en-US" sz="3200"/>
                        <a:t>The Soak Tide Ride - </a:t>
                      </a:r>
                    </a:p>
                    <a:p>
                      <a:pPr marL="800100" lvl="1" indent="-342900">
                        <a:buFont typeface="Arial" panose="020B0604020202020204" pitchFamily="34" charset="0"/>
                        <a:buChar char="•"/>
                      </a:pPr>
                      <a:r>
                        <a:rPr lang="en-US" sz="3200"/>
                        <a:t>Resurrected a classic event</a:t>
                      </a:r>
                    </a:p>
                    <a:p>
                      <a:pPr marL="800100" lvl="1" indent="-342900">
                        <a:buFont typeface="Arial" panose="020B0604020202020204" pitchFamily="34" charset="0"/>
                        <a:buChar char="•"/>
                      </a:pPr>
                      <a:r>
                        <a:rPr lang="en-US" sz="3200"/>
                        <a:t>Spectator Event</a:t>
                      </a:r>
                    </a:p>
                    <a:p>
                      <a:pPr marL="800100" lvl="1" indent="-342900">
                        <a:buFont typeface="Arial" panose="020B0604020202020204" pitchFamily="34" charset="0"/>
                        <a:buChar char="•"/>
                      </a:pPr>
                      <a:r>
                        <a:rPr lang="en-US" sz="3200"/>
                        <a:t>Big Party!</a:t>
                      </a:r>
                    </a:p>
                    <a:p>
                      <a:pPr marL="800100" lvl="1" indent="-342900">
                        <a:buFont typeface="Arial" panose="020B0604020202020204" pitchFamily="34" charset="0"/>
                        <a:buChar char="•"/>
                      </a:pPr>
                      <a:r>
                        <a:rPr lang="en-US" sz="3200"/>
                        <a:t>Big Prizes!</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2645A70-2BE6-82E7-0200-95D2EF906A4C}"/>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27C17EE1-2C5E-C77B-4DE7-D4D0DA7E05FB}"/>
              </a:ext>
            </a:extLst>
          </p:cNvPr>
          <p:cNvPicPr>
            <a:picLocks noChangeAspect="1"/>
          </p:cNvPicPr>
          <p:nvPr/>
        </p:nvPicPr>
        <p:blipFill>
          <a:blip r:embed="rId4"/>
          <a:stretch>
            <a:fillRect/>
          </a:stretch>
        </p:blipFill>
        <p:spPr>
          <a:xfrm>
            <a:off x="1240631" y="820852"/>
            <a:ext cx="3194617" cy="3589904"/>
          </a:xfrm>
          <a:prstGeom prst="rect">
            <a:avLst/>
          </a:prstGeom>
        </p:spPr>
      </p:pic>
      <p:pic>
        <p:nvPicPr>
          <p:cNvPr id="8" name="Picture 7" descr="A person on a sailboat in the water&#10;&#10;AI-generated content may be incorrect.">
            <a:extLst>
              <a:ext uri="{FF2B5EF4-FFF2-40B4-BE49-F238E27FC236}">
                <a16:creationId xmlns:a16="http://schemas.microsoft.com/office/drawing/2014/main" id="{E7F736B0-543E-3A5D-A3D3-4196FA90AA74}"/>
              </a:ext>
            </a:extLst>
          </p:cNvPr>
          <p:cNvPicPr>
            <a:picLocks noChangeAspect="1"/>
          </p:cNvPicPr>
          <p:nvPr/>
        </p:nvPicPr>
        <p:blipFill>
          <a:blip r:embed="rId5"/>
          <a:stretch>
            <a:fillRect/>
          </a:stretch>
        </p:blipFill>
        <p:spPr>
          <a:xfrm>
            <a:off x="6414561" y="1719942"/>
            <a:ext cx="5665708" cy="5007429"/>
          </a:xfrm>
          <a:prstGeom prst="rect">
            <a:avLst/>
          </a:prstGeom>
        </p:spPr>
      </p:pic>
    </p:spTree>
    <p:extLst>
      <p:ext uri="{BB962C8B-B14F-4D97-AF65-F5344CB8AC3E}">
        <p14:creationId xmlns:p14="http://schemas.microsoft.com/office/powerpoint/2010/main" val="392755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F4660-BED1-2799-09F9-CCF9648A0EE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A6E089F-C111-D784-F4D3-B35AD1A7F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098B286-4072-4929-F0D0-9A753C7EC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EBB1E317-5D65-393C-90FD-CDFDE155E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8173649-E751-A433-ADB3-6560AB617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8974C8D-26BA-876F-06C9-0AB42C13E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B0BB6B-B397-4DD2-E5D9-5ED3EA282256}"/>
              </a:ext>
            </a:extLst>
          </p:cNvPr>
          <p:cNvSpPr>
            <a:spLocks noGrp="1"/>
          </p:cNvSpPr>
          <p:nvPr>
            <p:ph type="title"/>
          </p:nvPr>
        </p:nvSpPr>
        <p:spPr>
          <a:xfrm>
            <a:off x="459346" y="308606"/>
            <a:ext cx="6746997" cy="1033669"/>
          </a:xfrm>
        </p:spPr>
        <p:txBody>
          <a:bodyPr>
            <a:noAutofit/>
          </a:bodyPr>
          <a:lstStyle/>
          <a:p>
            <a:r>
              <a:rPr lang="en-GB" sz="4000">
                <a:solidFill>
                  <a:srgbClr val="FFFFFF"/>
                </a:solidFill>
              </a:rPr>
              <a:t>SAILING HIGHLIGHTS IN 2024</a:t>
            </a:r>
          </a:p>
        </p:txBody>
      </p:sp>
      <p:graphicFrame>
        <p:nvGraphicFramePr>
          <p:cNvPr id="6" name="Content Placeholder 5">
            <a:extLst>
              <a:ext uri="{FF2B5EF4-FFF2-40B4-BE49-F238E27FC236}">
                <a16:creationId xmlns:a16="http://schemas.microsoft.com/office/drawing/2014/main" id="{CBFC978C-E02B-C7D5-B05D-068A8D771DA2}"/>
              </a:ext>
            </a:extLst>
          </p:cNvPr>
          <p:cNvGraphicFramePr>
            <a:graphicFrameLocks noGrp="1"/>
          </p:cNvGraphicFramePr>
          <p:nvPr>
            <p:ph idx="1"/>
            <p:extLst>
              <p:ext uri="{D42A27DB-BD31-4B8C-83A1-F6EECF244321}">
                <p14:modId xmlns:p14="http://schemas.microsoft.com/office/powerpoint/2010/main" val="1677169194"/>
              </p:ext>
            </p:extLst>
          </p:nvPr>
        </p:nvGraphicFramePr>
        <p:xfrm>
          <a:off x="161924" y="2902403"/>
          <a:ext cx="3889325" cy="4625340"/>
        </p:xfrm>
        <a:graphic>
          <a:graphicData uri="http://schemas.openxmlformats.org/drawingml/2006/table">
            <a:tbl>
              <a:tblPr/>
              <a:tblGrid>
                <a:gridCol w="3889325">
                  <a:extLst>
                    <a:ext uri="{9D8B030D-6E8A-4147-A177-3AD203B41FA5}">
                      <a16:colId xmlns:a16="http://schemas.microsoft.com/office/drawing/2014/main" val="2655265638"/>
                    </a:ext>
                  </a:extLst>
                </a:gridCol>
              </a:tblGrid>
              <a:tr h="3989396">
                <a:tc>
                  <a:txBody>
                    <a:bodyPr/>
                    <a:lstStyle/>
                    <a:p>
                      <a:pPr marL="0" indent="0">
                        <a:buNone/>
                      </a:pPr>
                      <a:r>
                        <a:rPr lang="en-US" sz="2400"/>
                        <a:t>HISC WhatsApp Communities</a:t>
                      </a:r>
                    </a:p>
                    <a:p>
                      <a:pPr marL="342900" lvl="0" indent="-342900">
                        <a:buFont typeface="Arial"/>
                        <a:buChar char="•"/>
                      </a:pPr>
                      <a:r>
                        <a:rPr lang="en-US" sz="2400" dirty="0"/>
                        <a:t>Dinghies and Keelboats</a:t>
                      </a:r>
                    </a:p>
                    <a:p>
                      <a:pPr marL="342900" lvl="0" indent="-342900">
                        <a:buFont typeface="Arial"/>
                        <a:buChar char="•"/>
                      </a:pPr>
                      <a:r>
                        <a:rPr lang="en-US" sz="2400" dirty="0"/>
                        <a:t>Cruisers</a:t>
                      </a:r>
                    </a:p>
                    <a:p>
                      <a:pPr marL="342900" lvl="0" indent="-342900">
                        <a:buFont typeface="Arial"/>
                        <a:buChar char="•"/>
                      </a:pPr>
                      <a:r>
                        <a:rPr lang="en-US" sz="2400" dirty="0"/>
                        <a:t>HISC Wing Surf/Foil</a:t>
                      </a:r>
                    </a:p>
                    <a:p>
                      <a:pPr marL="0" lvl="0" indent="0">
                        <a:buNone/>
                      </a:pPr>
                      <a:endParaRPr lang="en-US" sz="2400"/>
                    </a:p>
                    <a:p>
                      <a:pPr marL="342900" lvl="0" indent="-342900">
                        <a:buClr>
                          <a:srgbClr val="000000"/>
                        </a:buClr>
                        <a:buFont typeface="Arial,Sans-Serif"/>
                        <a:buChar char="•"/>
                      </a:pPr>
                      <a:r>
                        <a:rPr lang="en-US" sz="2400" b="0" i="0" u="none" strike="noStrike" noProof="0" dirty="0">
                          <a:solidFill>
                            <a:srgbClr val="000000"/>
                          </a:solidFill>
                          <a:latin typeface="Calibri"/>
                        </a:rPr>
                        <a:t>Exchange of ideas /advice</a:t>
                      </a:r>
                    </a:p>
                    <a:p>
                      <a:pPr marL="342900" lvl="0" indent="-342900">
                        <a:buClr>
                          <a:srgbClr val="000000"/>
                        </a:buClr>
                        <a:buFont typeface="Arial,Sans-Serif"/>
                        <a:buChar char="•"/>
                      </a:pPr>
                      <a:r>
                        <a:rPr lang="en-US" sz="2400" b="0" i="0" u="none" strike="noStrike" noProof="0" dirty="0">
                          <a:solidFill>
                            <a:srgbClr val="000000"/>
                          </a:solidFill>
                          <a:latin typeface="Calibri"/>
                        </a:rPr>
                        <a:t>Informal sailing</a:t>
                      </a:r>
                    </a:p>
                    <a:p>
                      <a:pPr marL="342900" lvl="0" indent="-342900">
                        <a:buClr>
                          <a:srgbClr val="000000"/>
                        </a:buClr>
                        <a:buFont typeface="Arial,Sans-Serif"/>
                        <a:buChar char="•"/>
                      </a:pPr>
                      <a:r>
                        <a:rPr lang="en-US" sz="2400" b="0" i="0" u="none" strike="noStrike" noProof="0" dirty="0">
                          <a:solidFill>
                            <a:srgbClr val="000000"/>
                          </a:solidFill>
                          <a:latin typeface="Calibri"/>
                        </a:rPr>
                        <a:t>Finding crews</a:t>
                      </a:r>
                    </a:p>
                    <a:p>
                      <a:pPr marL="342900" lvl="0" indent="-342900">
                        <a:buClr>
                          <a:srgbClr val="000000"/>
                        </a:buClr>
                        <a:buFont typeface="Arial,Sans-Serif"/>
                        <a:buChar char="•"/>
                      </a:pPr>
                      <a:r>
                        <a:rPr lang="en-US" sz="2400" b="0" i="0" u="none" strike="noStrike" noProof="0" dirty="0">
                          <a:solidFill>
                            <a:srgbClr val="000000"/>
                          </a:solidFill>
                          <a:latin typeface="Calibri"/>
                        </a:rPr>
                        <a:t>And so much more</a:t>
                      </a:r>
                    </a:p>
                    <a:p>
                      <a:pPr marL="285750" lvl="0" indent="-285750" algn="l">
                        <a:lnSpc>
                          <a:spcPct val="100000"/>
                        </a:lnSpc>
                        <a:buClr>
                          <a:srgbClr val="000000"/>
                        </a:buClr>
                        <a:buFont typeface="Arial"/>
                        <a:buChar char="•"/>
                      </a:pPr>
                      <a:endParaRPr lang="en-US" sz="2800" b="0" i="0" u="none" strike="noStrike" noProof="0">
                        <a:solidFill>
                          <a:srgbClr val="000000"/>
                        </a:solidFill>
                        <a:latin typeface="Calibri"/>
                      </a:endParaRPr>
                    </a:p>
                    <a:p>
                      <a:pPr marL="342900" lvl="0" indent="-342900">
                        <a:buFont typeface="Arial"/>
                        <a:buChar char="•"/>
                      </a:pPr>
                      <a:endParaRPr lang="en-US" sz="28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D6D2ABB8-A760-9AAF-C999-11CBBED1A537}"/>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descr="A phone screen with a message&#10;&#10;AI-generated content may be incorrect.">
            <a:extLst>
              <a:ext uri="{FF2B5EF4-FFF2-40B4-BE49-F238E27FC236}">
                <a16:creationId xmlns:a16="http://schemas.microsoft.com/office/drawing/2014/main" id="{20165B24-9375-0A2E-90F8-FED16ADF4253}"/>
              </a:ext>
            </a:extLst>
          </p:cNvPr>
          <p:cNvPicPr>
            <a:picLocks noChangeAspect="1"/>
          </p:cNvPicPr>
          <p:nvPr/>
        </p:nvPicPr>
        <p:blipFill>
          <a:blip r:embed="rId4"/>
          <a:stretch>
            <a:fillRect/>
          </a:stretch>
        </p:blipFill>
        <p:spPr>
          <a:xfrm>
            <a:off x="4050506" y="3419475"/>
            <a:ext cx="4076701" cy="3433763"/>
          </a:xfrm>
          <a:prstGeom prst="rect">
            <a:avLst/>
          </a:prstGeom>
        </p:spPr>
      </p:pic>
      <p:graphicFrame>
        <p:nvGraphicFramePr>
          <p:cNvPr id="8" name="Content Placeholder 5">
            <a:extLst>
              <a:ext uri="{FF2B5EF4-FFF2-40B4-BE49-F238E27FC236}">
                <a16:creationId xmlns:a16="http://schemas.microsoft.com/office/drawing/2014/main" id="{D3A7FEC9-50D4-B54E-9499-FF1B9CD0E697}"/>
              </a:ext>
            </a:extLst>
          </p:cNvPr>
          <p:cNvGraphicFramePr>
            <a:graphicFrameLocks/>
          </p:cNvGraphicFramePr>
          <p:nvPr>
            <p:extLst>
              <p:ext uri="{D42A27DB-BD31-4B8C-83A1-F6EECF244321}">
                <p14:modId xmlns:p14="http://schemas.microsoft.com/office/powerpoint/2010/main" val="1896777307"/>
              </p:ext>
            </p:extLst>
          </p:nvPr>
        </p:nvGraphicFramePr>
        <p:xfrm>
          <a:off x="8345260" y="2598964"/>
          <a:ext cx="3621369" cy="4198620"/>
        </p:xfrm>
        <a:graphic>
          <a:graphicData uri="http://schemas.openxmlformats.org/drawingml/2006/table">
            <a:tbl>
              <a:tblPr/>
              <a:tblGrid>
                <a:gridCol w="3621369">
                  <a:extLst>
                    <a:ext uri="{9D8B030D-6E8A-4147-A177-3AD203B41FA5}">
                      <a16:colId xmlns:a16="http://schemas.microsoft.com/office/drawing/2014/main" val="2655265638"/>
                    </a:ext>
                  </a:extLst>
                </a:gridCol>
              </a:tblGrid>
              <a:tr h="3989396">
                <a:tc>
                  <a:txBody>
                    <a:bodyPr/>
                    <a:lstStyle/>
                    <a:p>
                      <a:pPr marL="285750" lvl="0" indent="-285750" algn="l">
                        <a:lnSpc>
                          <a:spcPct val="100000"/>
                        </a:lnSpc>
                        <a:buClr>
                          <a:srgbClr val="000000"/>
                        </a:buClr>
                        <a:buFont typeface="Arial"/>
                        <a:buChar char="•"/>
                      </a:pPr>
                      <a:endParaRPr lang="en-US" sz="2800" b="0" i="0" u="none" strike="noStrike" noProof="0">
                        <a:solidFill>
                          <a:srgbClr val="000000"/>
                        </a:solidFill>
                        <a:latin typeface="Calibri"/>
                      </a:endParaRPr>
                    </a:p>
                    <a:p>
                      <a:pPr marL="285750" lvl="0" indent="-285750" algn="l">
                        <a:lnSpc>
                          <a:spcPct val="100000"/>
                        </a:lnSpc>
                        <a:buClr>
                          <a:srgbClr val="000000"/>
                        </a:buClr>
                        <a:buFont typeface="Arial"/>
                        <a:buChar char="•"/>
                      </a:pPr>
                      <a:r>
                        <a:rPr lang="en-US" sz="2400" b="0" i="0" u="none" strike="noStrike" noProof="0" dirty="0">
                          <a:solidFill>
                            <a:srgbClr val="000000"/>
                          </a:solidFill>
                          <a:latin typeface="Calibri"/>
                        </a:rPr>
                        <a:t>Club Racing online entry</a:t>
                      </a:r>
                    </a:p>
                    <a:p>
                      <a:pPr marL="285750" lvl="0" indent="-285750" algn="l">
                        <a:lnSpc>
                          <a:spcPct val="100000"/>
                        </a:lnSpc>
                        <a:buClr>
                          <a:srgbClr val="000000"/>
                        </a:buClr>
                        <a:buFont typeface="Arial"/>
                        <a:buChar char="•"/>
                      </a:pPr>
                      <a:r>
                        <a:rPr lang="en-US" sz="2400" b="0" i="0" u="none" strike="noStrike" noProof="0" dirty="0">
                          <a:solidFill>
                            <a:srgbClr val="000000"/>
                          </a:solidFill>
                          <a:latin typeface="Calibri"/>
                        </a:rPr>
                        <a:t>Club Racing Signing on Tablets</a:t>
                      </a:r>
                      <a:endParaRPr lang="en-US" sz="2400" dirty="0"/>
                    </a:p>
                    <a:p>
                      <a:pPr marL="285750" lvl="0" indent="-285750" algn="l">
                        <a:lnSpc>
                          <a:spcPct val="100000"/>
                        </a:lnSpc>
                        <a:buClr>
                          <a:srgbClr val="000000"/>
                        </a:buClr>
                        <a:buFont typeface="Arial"/>
                        <a:buChar char="•"/>
                      </a:pPr>
                      <a:r>
                        <a:rPr lang="en-US" sz="2400" b="0" i="0" u="none" strike="noStrike" noProof="0" dirty="0">
                          <a:solidFill>
                            <a:srgbClr val="000000"/>
                          </a:solidFill>
                          <a:latin typeface="Calibri"/>
                        </a:rPr>
                        <a:t>QR codes for UIOLI</a:t>
                      </a:r>
                    </a:p>
                    <a:p>
                      <a:pPr marL="285750" lvl="0" indent="-285750" algn="l">
                        <a:lnSpc>
                          <a:spcPct val="100000"/>
                        </a:lnSpc>
                        <a:buClr>
                          <a:srgbClr val="000000"/>
                        </a:buClr>
                        <a:buFont typeface="Arial"/>
                        <a:buChar char="•"/>
                      </a:pPr>
                      <a:r>
                        <a:rPr lang="en-US" sz="2400" b="0" i="0" u="none" strike="noStrike" noProof="0" dirty="0">
                          <a:solidFill>
                            <a:srgbClr val="000000"/>
                          </a:solidFill>
                          <a:latin typeface="Calibri"/>
                        </a:rPr>
                        <a:t>Open Meeting and Championship online entry </a:t>
                      </a:r>
                    </a:p>
                    <a:p>
                      <a:pPr marL="285750" lvl="0" indent="-285750" algn="l">
                        <a:lnSpc>
                          <a:spcPct val="100000"/>
                        </a:lnSpc>
                        <a:buClr>
                          <a:srgbClr val="000000"/>
                        </a:buClr>
                        <a:buFont typeface="Arial"/>
                        <a:buChar char="•"/>
                      </a:pPr>
                      <a:r>
                        <a:rPr lang="en-US" sz="2400" b="0" i="0" u="none" strike="noStrike" noProof="0" dirty="0">
                          <a:solidFill>
                            <a:srgbClr val="000000"/>
                          </a:solidFill>
                          <a:latin typeface="Calibri"/>
                        </a:rPr>
                        <a:t>Race box assistance</a:t>
                      </a:r>
                    </a:p>
                    <a:p>
                      <a:pPr marL="342900" lvl="0" indent="-342900">
                        <a:buFont typeface="Arial"/>
                        <a:buChar char="•"/>
                      </a:pPr>
                      <a:endParaRPr lang="en-US" sz="2400" dirty="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graphicFrame>
        <p:nvGraphicFramePr>
          <p:cNvPr id="10" name="Content Placeholder 5">
            <a:extLst>
              <a:ext uri="{FF2B5EF4-FFF2-40B4-BE49-F238E27FC236}">
                <a16:creationId xmlns:a16="http://schemas.microsoft.com/office/drawing/2014/main" id="{F7A2CDF8-9ACE-6AA5-D847-F885D4DCC9BE}"/>
              </a:ext>
            </a:extLst>
          </p:cNvPr>
          <p:cNvGraphicFramePr>
            <a:graphicFrameLocks/>
          </p:cNvGraphicFramePr>
          <p:nvPr>
            <p:extLst>
              <p:ext uri="{D42A27DB-BD31-4B8C-83A1-F6EECF244321}">
                <p14:modId xmlns:p14="http://schemas.microsoft.com/office/powerpoint/2010/main" val="1999301571"/>
              </p:ext>
            </p:extLst>
          </p:nvPr>
        </p:nvGraphicFramePr>
        <p:xfrm>
          <a:off x="304799" y="1861457"/>
          <a:ext cx="3621369" cy="845820"/>
        </p:xfrm>
        <a:graphic>
          <a:graphicData uri="http://schemas.openxmlformats.org/drawingml/2006/table">
            <a:tbl>
              <a:tblPr/>
              <a:tblGrid>
                <a:gridCol w="3621369">
                  <a:extLst>
                    <a:ext uri="{9D8B030D-6E8A-4147-A177-3AD203B41FA5}">
                      <a16:colId xmlns:a16="http://schemas.microsoft.com/office/drawing/2014/main" val="2655265638"/>
                    </a:ext>
                  </a:extLst>
                </a:gridCol>
              </a:tblGrid>
              <a:tr h="803906">
                <a:tc>
                  <a:txBody>
                    <a:bodyPr/>
                    <a:lstStyle/>
                    <a:p>
                      <a:pPr marL="0" indent="0">
                        <a:buNone/>
                      </a:pPr>
                      <a:r>
                        <a:rPr lang="en-US" sz="2800" b="1" dirty="0"/>
                        <a:t>Advances in Technology</a:t>
                      </a:r>
                      <a:r>
                        <a:rPr lang="en-US" sz="2400" dirty="0"/>
                        <a:t> </a:t>
                      </a:r>
                    </a:p>
                    <a:p>
                      <a:pPr marL="0" indent="0">
                        <a:buNone/>
                      </a:pPr>
                      <a:endParaRPr lang="en-US" sz="2400" b="0" i="0" u="none" strike="noStrike" noProof="0">
                        <a:solidFill>
                          <a:srgbClr val="000000"/>
                        </a:solidFill>
                        <a:latin typeface="Calibri"/>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spTree>
    <p:extLst>
      <p:ext uri="{BB962C8B-B14F-4D97-AF65-F5344CB8AC3E}">
        <p14:creationId xmlns:p14="http://schemas.microsoft.com/office/powerpoint/2010/main" val="1466943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C159-7C84-7295-2E04-78D319CC8F0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4D5604F-5109-72E1-9F4B-FD7EBD911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FAD0B73-E1DE-EB69-4354-381EC0730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F4C00A2-2917-A5C2-8246-F7F581DA0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AA32C85-48A2-9574-5746-78E5BDB5E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0CA138D5-AF61-A4B0-1B07-32DEB56DD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C8E762-04E0-D4A4-C2DC-9013F52B429C}"/>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5254B6E8-5C0C-B8B8-51EF-57B33B8E25F0}"/>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7" name="Content Placeholder 6">
            <a:extLst>
              <a:ext uri="{FF2B5EF4-FFF2-40B4-BE49-F238E27FC236}">
                <a16:creationId xmlns:a16="http://schemas.microsoft.com/office/drawing/2014/main" id="{AA969B4E-FA8E-9399-B846-3DD386CF9E3F}"/>
              </a:ext>
            </a:extLst>
          </p:cNvPr>
          <p:cNvGraphicFramePr>
            <a:graphicFrameLocks noGrp="1"/>
          </p:cNvGraphicFramePr>
          <p:nvPr>
            <p:ph idx="1"/>
            <p:extLst>
              <p:ext uri="{D42A27DB-BD31-4B8C-83A1-F6EECF244321}">
                <p14:modId xmlns:p14="http://schemas.microsoft.com/office/powerpoint/2010/main" val="1117123678"/>
              </p:ext>
            </p:extLst>
          </p:nvPr>
        </p:nvGraphicFramePr>
        <p:xfrm>
          <a:off x="838198" y="1993039"/>
          <a:ext cx="10515596" cy="2926080"/>
        </p:xfrm>
        <a:graphic>
          <a:graphicData uri="http://schemas.openxmlformats.org/drawingml/2006/table">
            <a:tbl>
              <a:tblPr firstRow="1" bandRow="1">
                <a:tableStyleId>{5C22544A-7EE6-4342-B048-85BDC9FD1C3A}</a:tableStyleId>
              </a:tblPr>
              <a:tblGrid>
                <a:gridCol w="3172407">
                  <a:extLst>
                    <a:ext uri="{9D8B030D-6E8A-4147-A177-3AD203B41FA5}">
                      <a16:colId xmlns:a16="http://schemas.microsoft.com/office/drawing/2014/main" val="2441324962"/>
                    </a:ext>
                  </a:extLst>
                </a:gridCol>
                <a:gridCol w="3883867">
                  <a:extLst>
                    <a:ext uri="{9D8B030D-6E8A-4147-A177-3AD203B41FA5}">
                      <a16:colId xmlns:a16="http://schemas.microsoft.com/office/drawing/2014/main" val="1905208681"/>
                    </a:ext>
                  </a:extLst>
                </a:gridCol>
                <a:gridCol w="3459322">
                  <a:extLst>
                    <a:ext uri="{9D8B030D-6E8A-4147-A177-3AD203B41FA5}">
                      <a16:colId xmlns:a16="http://schemas.microsoft.com/office/drawing/2014/main" val="899194710"/>
                    </a:ext>
                  </a:extLst>
                </a:gridCol>
              </a:tblGrid>
              <a:tr h="370840">
                <a:tc>
                  <a:txBody>
                    <a:bodyPr/>
                    <a:lstStyle/>
                    <a:p>
                      <a:r>
                        <a:rPr lang="en-US" sz="2000"/>
                        <a:t>2025</a:t>
                      </a:r>
                    </a:p>
                  </a:txBody>
                  <a:tcPr/>
                </a:tc>
                <a:tc>
                  <a:txBody>
                    <a:bodyPr/>
                    <a:lstStyle/>
                    <a:p>
                      <a:r>
                        <a:rPr lang="en-US" sz="2000"/>
                        <a:t>2026</a:t>
                      </a:r>
                    </a:p>
                  </a:txBody>
                  <a:tcPr/>
                </a:tc>
                <a:tc>
                  <a:txBody>
                    <a:bodyPr/>
                    <a:lstStyle/>
                    <a:p>
                      <a:r>
                        <a:rPr lang="en-US" sz="2000"/>
                        <a:t>2027</a:t>
                      </a:r>
                    </a:p>
                  </a:txBody>
                  <a:tcPr/>
                </a:tc>
                <a:extLst>
                  <a:ext uri="{0D108BD9-81ED-4DB2-BD59-A6C34878D82A}">
                    <a16:rowId xmlns:a16="http://schemas.microsoft.com/office/drawing/2014/main" val="3860483467"/>
                  </a:ext>
                </a:extLst>
              </a:tr>
              <a:tr h="370839">
                <a:tc>
                  <a:txBody>
                    <a:bodyPr/>
                    <a:lstStyle/>
                    <a:p>
                      <a:pPr marL="342900" lvl="0" indent="-342900">
                        <a:buFont typeface="Arial"/>
                        <a:buChar char="•"/>
                      </a:pPr>
                      <a:r>
                        <a:rPr lang="en-US" sz="2000"/>
                        <a:t>ILCA UK Masters</a:t>
                      </a:r>
                    </a:p>
                    <a:p>
                      <a:pPr marL="342900" lvl="0" indent="-342900">
                        <a:buFont typeface="Arial"/>
                        <a:buChar char="•"/>
                      </a:pPr>
                      <a:r>
                        <a:rPr lang="en-US" sz="2000"/>
                        <a:t>ILCA Masters Europeans</a:t>
                      </a:r>
                    </a:p>
                    <a:p>
                      <a:pPr marL="342900" lvl="0" indent="-342900">
                        <a:buFont typeface="Arial"/>
                        <a:buChar char="•"/>
                      </a:pPr>
                      <a:r>
                        <a:rPr lang="en-US" sz="2000"/>
                        <a:t>Europe Youth &amp; Masters Europeans</a:t>
                      </a:r>
                    </a:p>
                    <a:p>
                      <a:pPr marL="342900" lvl="0" indent="-342900">
                        <a:buFont typeface="Arial"/>
                        <a:buChar char="•"/>
                      </a:pPr>
                      <a:r>
                        <a:rPr lang="en-US" sz="2000"/>
                        <a:t>2000 Nationals</a:t>
                      </a:r>
                    </a:p>
                    <a:p>
                      <a:pPr marL="342900" lvl="0" indent="-342900">
                        <a:buFont typeface="Arial"/>
                        <a:buChar char="•"/>
                      </a:pPr>
                      <a:r>
                        <a:rPr lang="en-US" sz="2000"/>
                        <a:t>Musto Skiff Nationals</a:t>
                      </a:r>
                    </a:p>
                    <a:p>
                      <a:pPr marL="342900" lvl="0" indent="-342900">
                        <a:buFont typeface="Arial"/>
                        <a:buChar char="•"/>
                      </a:pPr>
                      <a:r>
                        <a:rPr lang="en-US" sz="2000"/>
                        <a:t>RS 21 Nationals</a:t>
                      </a:r>
                    </a:p>
                    <a:p>
                      <a:pPr lvl="0">
                        <a:buNone/>
                      </a:pPr>
                      <a:endParaRPr lang="en-US" sz="2000" strike="sngStrike"/>
                    </a:p>
                  </a:txBody>
                  <a:tcPr/>
                </a:tc>
                <a:tc>
                  <a:txBody>
                    <a:bodyPr/>
                    <a:lstStyle/>
                    <a:p>
                      <a:pPr marL="342900" lvl="0" indent="-342900">
                        <a:buFont typeface="Arial"/>
                        <a:buChar char="•"/>
                      </a:pPr>
                      <a:r>
                        <a:rPr lang="en-US" sz="2000" b="0" i="0" u="none" strike="noStrike" noProof="0">
                          <a:solidFill>
                            <a:srgbClr val="000000"/>
                          </a:solidFill>
                          <a:latin typeface="+mn-lt"/>
                        </a:rPr>
                        <a:t>505 Worlds</a:t>
                      </a:r>
                      <a:endParaRPr lang="en-US" sz="2000"/>
                    </a:p>
                    <a:p>
                      <a:pPr marL="342900" lvl="0" indent="-342900">
                        <a:buFont typeface="Arial"/>
                        <a:buChar char="•"/>
                      </a:pPr>
                      <a:r>
                        <a:rPr lang="en-US" sz="2000" b="0" i="0" u="none" strike="noStrike" noProof="0">
                          <a:solidFill>
                            <a:srgbClr val="000000"/>
                          </a:solidFill>
                          <a:latin typeface="+mn-lt"/>
                        </a:rPr>
                        <a:t>RS400 Nationals</a:t>
                      </a:r>
                    </a:p>
                    <a:p>
                      <a:pPr marL="342900" lvl="0" indent="-342900">
                        <a:buFont typeface="Arial"/>
                        <a:buChar char="•"/>
                      </a:pPr>
                      <a:r>
                        <a:rPr lang="en-US" sz="2000"/>
                        <a:t>RYA Youth Nationals *</a:t>
                      </a:r>
                    </a:p>
                    <a:p>
                      <a:pPr marL="342900" lvl="0" indent="-342900">
                        <a:buFont typeface="Arial"/>
                        <a:buChar char="•"/>
                      </a:pPr>
                      <a:r>
                        <a:rPr lang="en-US" sz="2000" err="1"/>
                        <a:t>Feva</a:t>
                      </a:r>
                      <a:r>
                        <a:rPr lang="en-US" sz="2000"/>
                        <a:t> Nationals*</a:t>
                      </a:r>
                    </a:p>
                    <a:p>
                      <a:pPr marL="342900" lvl="0" indent="-342900">
                        <a:buFont typeface="Arial"/>
                        <a:buChar char="•"/>
                      </a:pPr>
                      <a:r>
                        <a:rPr lang="en-US" sz="2000"/>
                        <a:t>Elite Nationals</a:t>
                      </a:r>
                    </a:p>
                    <a:p>
                      <a:pPr marL="342900" lvl="0" indent="-342900">
                        <a:buFont typeface="Arial"/>
                        <a:buChar char="•"/>
                      </a:pPr>
                      <a:r>
                        <a:rPr lang="en-US" sz="2000"/>
                        <a:t>ILCA Nationals</a:t>
                      </a:r>
                    </a:p>
                    <a:p>
                      <a:pPr lvl="0">
                        <a:buNone/>
                      </a:pPr>
                      <a:endParaRPr lang="en-US" sz="2000"/>
                    </a:p>
                  </a:txBody>
                  <a:tcPr/>
                </a:tc>
                <a:tc>
                  <a:txBody>
                    <a:bodyPr/>
                    <a:lstStyle/>
                    <a:p>
                      <a:pPr lvl="0">
                        <a:buNone/>
                      </a:pPr>
                      <a:r>
                        <a:rPr lang="en-US" sz="2000"/>
                        <a:t>Aero Nationals</a:t>
                      </a:r>
                    </a:p>
                    <a:p>
                      <a:pPr lvl="0">
                        <a:buNone/>
                      </a:pPr>
                      <a:r>
                        <a:rPr lang="en-US" sz="2000"/>
                        <a:t>29er Nationals</a:t>
                      </a:r>
                    </a:p>
                    <a:p>
                      <a:pPr lvl="0">
                        <a:buNone/>
                      </a:pPr>
                      <a:r>
                        <a:rPr lang="en-US" sz="2000" err="1"/>
                        <a:t>Feva</a:t>
                      </a:r>
                      <a:r>
                        <a:rPr lang="en-US" sz="2000"/>
                        <a:t> Nationals</a:t>
                      </a:r>
                    </a:p>
                  </a:txBody>
                  <a:tcPr/>
                </a:tc>
                <a:extLst>
                  <a:ext uri="{0D108BD9-81ED-4DB2-BD59-A6C34878D82A}">
                    <a16:rowId xmlns:a16="http://schemas.microsoft.com/office/drawing/2014/main" val="15604649"/>
                  </a:ext>
                </a:extLst>
              </a:tr>
            </a:tbl>
          </a:graphicData>
        </a:graphic>
      </p:graphicFrame>
      <p:sp>
        <p:nvSpPr>
          <p:cNvPr id="3" name="TextBox 2">
            <a:extLst>
              <a:ext uri="{FF2B5EF4-FFF2-40B4-BE49-F238E27FC236}">
                <a16:creationId xmlns:a16="http://schemas.microsoft.com/office/drawing/2014/main" id="{4D07DEEA-6EB9-56B7-B2C2-ACCBBBF51867}"/>
              </a:ext>
            </a:extLst>
          </p:cNvPr>
          <p:cNvSpPr txBox="1"/>
          <p:nvPr/>
        </p:nvSpPr>
        <p:spPr>
          <a:xfrm>
            <a:off x="838198" y="5242228"/>
            <a:ext cx="4593224" cy="923330"/>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2028 – </a:t>
            </a:r>
          </a:p>
          <a:p>
            <a:r>
              <a:rPr lang="en-US">
                <a:cs typeface="Calibri"/>
              </a:rPr>
              <a:t>RS200 Nationals</a:t>
            </a:r>
          </a:p>
          <a:p>
            <a:r>
              <a:rPr lang="en-US">
                <a:ea typeface="Calibri" panose="020F0502020204030204"/>
                <a:cs typeface="Calibri" panose="020F0502020204030204"/>
              </a:rPr>
              <a:t>Wayfarer Internationals (Race Week and Rally)</a:t>
            </a:r>
          </a:p>
        </p:txBody>
      </p:sp>
      <p:sp>
        <p:nvSpPr>
          <p:cNvPr id="4" name="TextBox 3">
            <a:extLst>
              <a:ext uri="{FF2B5EF4-FFF2-40B4-BE49-F238E27FC236}">
                <a16:creationId xmlns:a16="http://schemas.microsoft.com/office/drawing/2014/main" id="{E53A73F6-EAA1-6D69-57F1-BCB1F6F76708}"/>
              </a:ext>
            </a:extLst>
          </p:cNvPr>
          <p:cNvSpPr txBox="1"/>
          <p:nvPr/>
        </p:nvSpPr>
        <p:spPr>
          <a:xfrm>
            <a:off x="7167463" y="5239810"/>
            <a:ext cx="2847746" cy="369332"/>
          </a:xfrm>
          <a:prstGeom prst="rect">
            <a:avLst/>
          </a:prstGeom>
          <a:noFill/>
        </p:spPr>
        <p:txBody>
          <a:bodyPr wrap="square" rtlCol="0">
            <a:spAutoFit/>
          </a:bodyPr>
          <a:lstStyle/>
          <a:p>
            <a:r>
              <a:rPr lang="en-GB"/>
              <a:t>* Currently in negotiation</a:t>
            </a:r>
          </a:p>
        </p:txBody>
      </p:sp>
    </p:spTree>
    <p:extLst>
      <p:ext uri="{BB962C8B-B14F-4D97-AF65-F5344CB8AC3E}">
        <p14:creationId xmlns:p14="http://schemas.microsoft.com/office/powerpoint/2010/main" val="137125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FEC0-2624-57BD-7756-EBD939AED80F}"/>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8EE46EA-0041-46F7-FFBF-7CCEB2547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CBE52B2-0ABC-80F3-85B3-2EE2F3727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6D75C475-0720-3172-8AD7-A8C3E7F73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5F03E40-345A-F60F-AE47-48EDB047A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4F4D54D-A2C9-39F3-16CE-52BFDC160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D2793A-42E4-1E4D-C9C8-C01DD0C02EDC}"/>
              </a:ext>
            </a:extLst>
          </p:cNvPr>
          <p:cNvSpPr>
            <a:spLocks noGrp="1"/>
          </p:cNvSpPr>
          <p:nvPr>
            <p:ph type="title"/>
          </p:nvPr>
        </p:nvSpPr>
        <p:spPr>
          <a:xfrm>
            <a:off x="789728" y="348843"/>
            <a:ext cx="6746997" cy="1033669"/>
          </a:xfrm>
        </p:spPr>
        <p:txBody>
          <a:bodyPr>
            <a:noAutofit/>
          </a:bodyPr>
          <a:lstStyle/>
          <a:p>
            <a:r>
              <a:rPr lang="en-GB" sz="4000">
                <a:solidFill>
                  <a:srgbClr val="FFFFFF"/>
                </a:solidFill>
              </a:rPr>
              <a:t>ONGOING OBJECTIVES</a:t>
            </a:r>
            <a:endParaRPr lang="en-GB" sz="4000">
              <a:solidFill>
                <a:srgbClr val="FFFFFF"/>
              </a:solidFill>
              <a:ea typeface="Calibri Light"/>
              <a:cs typeface="Calibri Light"/>
            </a:endParaRPr>
          </a:p>
        </p:txBody>
      </p:sp>
      <p:graphicFrame>
        <p:nvGraphicFramePr>
          <p:cNvPr id="6" name="Content Placeholder 5">
            <a:extLst>
              <a:ext uri="{FF2B5EF4-FFF2-40B4-BE49-F238E27FC236}">
                <a16:creationId xmlns:a16="http://schemas.microsoft.com/office/drawing/2014/main" id="{68BE1431-7B12-6482-0607-FF8BD1E379FA}"/>
              </a:ext>
            </a:extLst>
          </p:cNvPr>
          <p:cNvGraphicFramePr>
            <a:graphicFrameLocks noGrp="1"/>
          </p:cNvGraphicFramePr>
          <p:nvPr>
            <p:ph idx="1"/>
            <p:extLst>
              <p:ext uri="{D42A27DB-BD31-4B8C-83A1-F6EECF244321}">
                <p14:modId xmlns:p14="http://schemas.microsoft.com/office/powerpoint/2010/main" val="3178211447"/>
              </p:ext>
            </p:extLst>
          </p:nvPr>
        </p:nvGraphicFramePr>
        <p:xfrm>
          <a:off x="391885" y="2024743"/>
          <a:ext cx="5065221" cy="4398237"/>
        </p:xfrm>
        <a:graphic>
          <a:graphicData uri="http://schemas.openxmlformats.org/drawingml/2006/table">
            <a:tbl>
              <a:tblPr/>
              <a:tblGrid>
                <a:gridCol w="5065221">
                  <a:extLst>
                    <a:ext uri="{9D8B030D-6E8A-4147-A177-3AD203B41FA5}">
                      <a16:colId xmlns:a16="http://schemas.microsoft.com/office/drawing/2014/main" val="2655265638"/>
                    </a:ext>
                  </a:extLst>
                </a:gridCol>
              </a:tblGrid>
              <a:tr h="4398237">
                <a:tc>
                  <a:txBody>
                    <a:bodyPr/>
                    <a:lstStyle/>
                    <a:p>
                      <a:pPr marL="457200" lvl="0" indent="-457200">
                        <a:spcAft>
                          <a:spcPts val="600"/>
                        </a:spcAft>
                        <a:buFont typeface="Arial" panose="020B0604020202020204" pitchFamily="34" charset="0"/>
                        <a:buChar char="•"/>
                      </a:pPr>
                      <a:r>
                        <a:rPr lang="en-US" sz="2800" dirty="0"/>
                        <a:t>Build more windsurf lockers</a:t>
                      </a:r>
                    </a:p>
                    <a:p>
                      <a:pPr marL="457200" lvl="0" indent="-457200">
                        <a:spcAft>
                          <a:spcPts val="600"/>
                        </a:spcAft>
                        <a:buFont typeface="Arial" panose="020B0604020202020204" pitchFamily="34" charset="0"/>
                        <a:buChar char="•"/>
                      </a:pPr>
                      <a:r>
                        <a:rPr lang="en-US" sz="2800" b="0" i="0" u="none" strike="noStrike" noProof="0" dirty="0">
                          <a:latin typeface="Calibri"/>
                        </a:rPr>
                        <a:t>Develop and implement ideas to support our growing </a:t>
                      </a:r>
                      <a:r>
                        <a:rPr lang="en-US" sz="2800" b="0" i="0" u="none" strike="noStrike" noProof="0" dirty="0" err="1">
                          <a:latin typeface="Calibri"/>
                        </a:rPr>
                        <a:t>wingfoiling</a:t>
                      </a:r>
                      <a:r>
                        <a:rPr lang="en-US" sz="2800" b="0" i="0" u="none" strike="noStrike" noProof="0" dirty="0">
                          <a:latin typeface="Calibri"/>
                        </a:rPr>
                        <a:t> community</a:t>
                      </a:r>
                      <a:endParaRPr lang="en-US" sz="2800" dirty="0"/>
                    </a:p>
                    <a:p>
                      <a:pPr marL="457200" lvl="0" indent="-457200">
                        <a:spcAft>
                          <a:spcPts val="600"/>
                        </a:spcAft>
                        <a:buFont typeface="Arial" panose="020B0604020202020204" pitchFamily="34" charset="0"/>
                        <a:buChar char="•"/>
                      </a:pPr>
                      <a:r>
                        <a:rPr lang="en-US" sz="2800" b="0" i="0" u="none" strike="noStrike" noProof="0" dirty="0">
                          <a:latin typeface="Calibri"/>
                        </a:rPr>
                        <a:t>Launch Assisted Sailing for our less mobile members</a:t>
                      </a:r>
                      <a:endParaRPr lang="en-US" sz="2800" b="1" i="0" u="none" strike="noStrike" dirty="0">
                        <a:solidFill>
                          <a:schemeClr val="tx2">
                            <a:lumMod val="75000"/>
                          </a:schemeClr>
                        </a:solidFill>
                        <a:effectLst/>
                        <a:latin typeface="Calibri" panose="020F0502020204030204" pitchFamily="34" charset="0"/>
                      </a:endParaRPr>
                    </a:p>
                    <a:p>
                      <a:pPr marL="457200" lvl="0" indent="-457200">
                        <a:spcAft>
                          <a:spcPts val="600"/>
                        </a:spcAft>
                        <a:buFont typeface="Arial" panose="020B0604020202020204" pitchFamily="34" charset="0"/>
                        <a:buChar char="•"/>
                      </a:pPr>
                      <a:r>
                        <a:rPr lang="en-GB" sz="2800" dirty="0"/>
                        <a:t>Another great season creating sailing memories.</a:t>
                      </a:r>
                      <a:br>
                        <a:rPr lang="en-GB" sz="2800" dirty="0"/>
                      </a:br>
                      <a:endParaRPr lang="en-US" sz="2800" b="1" i="0" u="none" strike="noStrike" dirty="0">
                        <a:solidFill>
                          <a:schemeClr val="tx2">
                            <a:lumMod val="75000"/>
                          </a:schemeClr>
                        </a:solidFill>
                        <a:effectLst/>
                        <a:latin typeface="Calibri"/>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C25B9E19-A04F-E30A-A0A2-048AD2EA6DF9}"/>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1026" name="Picture 2" descr="Hayling Island Sailing Club">
            <a:extLst>
              <a:ext uri="{FF2B5EF4-FFF2-40B4-BE49-F238E27FC236}">
                <a16:creationId xmlns:a16="http://schemas.microsoft.com/office/drawing/2014/main" id="{F96B02B2-B3DC-67DC-AB74-97721DE8D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222" y="2384739"/>
            <a:ext cx="6124614" cy="347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2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144B-21BC-4598-B411-9DDF8A66DC99}"/>
              </a:ext>
            </a:extLst>
          </p:cNvPr>
          <p:cNvSpPr>
            <a:spLocks noGrp="1"/>
          </p:cNvSpPr>
          <p:nvPr>
            <p:ph type="ctrTitle"/>
          </p:nvPr>
        </p:nvSpPr>
        <p:spPr>
          <a:xfrm>
            <a:off x="701963" y="1077183"/>
            <a:ext cx="9772073" cy="2387600"/>
          </a:xfrm>
        </p:spPr>
        <p:txBody>
          <a:bodyPr>
            <a:normAutofit/>
          </a:bodyPr>
          <a:lstStyle/>
          <a:p>
            <a:r>
              <a:rPr lang="en-US" sz="5400">
                <a:solidFill>
                  <a:schemeClr val="tx2">
                    <a:lumMod val="75000"/>
                  </a:schemeClr>
                </a:solidFill>
                <a:latin typeface="+mn-lt"/>
              </a:rPr>
              <a:t>HAYLING ISLAND SAILING CLUB</a:t>
            </a:r>
            <a:endParaRPr lang="en-GB" sz="5400">
              <a:solidFill>
                <a:schemeClr val="tx2">
                  <a:lumMod val="75000"/>
                </a:schemeClr>
              </a:solidFill>
              <a:latin typeface="+mn-lt"/>
            </a:endParaRPr>
          </a:p>
        </p:txBody>
      </p:sp>
      <p:sp>
        <p:nvSpPr>
          <p:cNvPr id="3" name="Subtitle 2">
            <a:extLst>
              <a:ext uri="{FF2B5EF4-FFF2-40B4-BE49-F238E27FC236}">
                <a16:creationId xmlns:a16="http://schemas.microsoft.com/office/drawing/2014/main" id="{06DD0093-4845-4AF8-88B4-7C2F659C9B2F}"/>
              </a:ext>
            </a:extLst>
          </p:cNvPr>
          <p:cNvSpPr>
            <a:spLocks noGrp="1"/>
          </p:cNvSpPr>
          <p:nvPr>
            <p:ph type="subTitle" idx="1"/>
          </p:nvPr>
        </p:nvSpPr>
        <p:spPr>
          <a:xfrm>
            <a:off x="1061020" y="3602038"/>
            <a:ext cx="9144000" cy="1655762"/>
          </a:xfrm>
        </p:spPr>
        <p:txBody>
          <a:bodyPr vert="horz" lIns="91440" tIns="45720" rIns="91440" bIns="45720" rtlCol="0" anchor="t">
            <a:normAutofit/>
          </a:bodyPr>
          <a:lstStyle/>
          <a:p>
            <a:r>
              <a:rPr lang="en-US" sz="5400">
                <a:solidFill>
                  <a:schemeClr val="tx2">
                    <a:lumMod val="75000"/>
                  </a:schemeClr>
                </a:solidFill>
              </a:rPr>
              <a:t>5 Year Plan Update </a:t>
            </a:r>
            <a:endParaRPr lang="en-GB">
              <a:solidFill>
                <a:schemeClr val="tx2">
                  <a:lumMod val="75000"/>
                </a:schemeClr>
              </a:solidFill>
            </a:endParaRPr>
          </a:p>
          <a:p>
            <a:r>
              <a:rPr lang="en-US">
                <a:solidFill>
                  <a:schemeClr val="tx2">
                    <a:lumMod val="75000"/>
                  </a:schemeClr>
                </a:solidFill>
              </a:rPr>
              <a:t>APRIL 2025</a:t>
            </a:r>
            <a:endParaRPr lang="en-GB">
              <a:solidFill>
                <a:schemeClr val="tx2">
                  <a:lumMod val="75000"/>
                </a:schemeClr>
              </a:solidFill>
              <a:cs typeface="Calibri"/>
            </a:endParaRPr>
          </a:p>
        </p:txBody>
      </p:sp>
      <p:pic>
        <p:nvPicPr>
          <p:cNvPr id="5" name="Picture 4">
            <a:extLst>
              <a:ext uri="{FF2B5EF4-FFF2-40B4-BE49-F238E27FC236}">
                <a16:creationId xmlns:a16="http://schemas.microsoft.com/office/drawing/2014/main" id="{73BBADFB-C6B4-4A09-8EEB-45F18576A1E0}"/>
              </a:ext>
            </a:extLst>
          </p:cNvPr>
          <p:cNvPicPr>
            <a:picLocks noChangeAspect="1"/>
          </p:cNvPicPr>
          <p:nvPr/>
        </p:nvPicPr>
        <p:blipFill>
          <a:blip r:embed="rId3"/>
          <a:stretch>
            <a:fillRect/>
          </a:stretch>
        </p:blipFill>
        <p:spPr>
          <a:xfrm>
            <a:off x="8484739" y="239714"/>
            <a:ext cx="3440562" cy="700214"/>
          </a:xfrm>
          <a:prstGeom prst="rect">
            <a:avLst/>
          </a:prstGeom>
        </p:spPr>
      </p:pic>
      <p:pic>
        <p:nvPicPr>
          <p:cNvPr id="2050" name="Picture 2">
            <a:extLst>
              <a:ext uri="{FF2B5EF4-FFF2-40B4-BE49-F238E27FC236}">
                <a16:creationId xmlns:a16="http://schemas.microsoft.com/office/drawing/2014/main" id="{138E97BD-2C86-446A-B5C7-1F957B200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239714"/>
            <a:ext cx="3776231" cy="216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E2B64C-186E-426C-8E7A-79CBB87DA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499" y="4326939"/>
            <a:ext cx="4114801" cy="235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6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480C-B56C-AA73-0C38-515862217D51}"/>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0571319-FE33-1765-20A1-2B6A52816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64802C-3776-2B91-61CD-F89E43508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D697533F-DD43-E9E1-14BA-948F90DAF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89F4970-FB51-26AC-4E0C-F8E5C8654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31BD645C-62EF-DC0C-1176-B5AC60830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DA9C4E-A762-1959-5A0B-23103BE6A6EF}"/>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THANK YOU</a:t>
            </a:r>
          </a:p>
        </p:txBody>
      </p:sp>
      <p:graphicFrame>
        <p:nvGraphicFramePr>
          <p:cNvPr id="6" name="Content Placeholder 5">
            <a:extLst>
              <a:ext uri="{FF2B5EF4-FFF2-40B4-BE49-F238E27FC236}">
                <a16:creationId xmlns:a16="http://schemas.microsoft.com/office/drawing/2014/main" id="{094F1EC8-CFF6-B71F-9071-1E8C9BC7A093}"/>
              </a:ext>
            </a:extLst>
          </p:cNvPr>
          <p:cNvGraphicFramePr>
            <a:graphicFrameLocks noGrp="1"/>
          </p:cNvGraphicFramePr>
          <p:nvPr>
            <p:ph idx="1"/>
            <p:extLst>
              <p:ext uri="{D42A27DB-BD31-4B8C-83A1-F6EECF244321}">
                <p14:modId xmlns:p14="http://schemas.microsoft.com/office/powerpoint/2010/main" val="781838180"/>
              </p:ext>
            </p:extLst>
          </p:nvPr>
        </p:nvGraphicFramePr>
        <p:xfrm>
          <a:off x="367324" y="1718015"/>
          <a:ext cx="11457347" cy="5521181"/>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5521181">
                <a:tc>
                  <a:txBody>
                    <a:bodyPr/>
                    <a:lstStyle/>
                    <a:p>
                      <a:pPr marL="457200" indent="-457200">
                        <a:spcAft>
                          <a:spcPts val="600"/>
                        </a:spcAft>
                        <a:buFont typeface="Arial" panose="020B0604020202020204" pitchFamily="34" charset="0"/>
                        <a:buChar char="•"/>
                      </a:pPr>
                      <a:r>
                        <a:rPr lang="en-US" sz="2800"/>
                        <a:t>Sailing Committee </a:t>
                      </a:r>
                    </a:p>
                    <a:p>
                      <a:pPr marL="1828800" lvl="3" indent="-457200">
                        <a:spcAft>
                          <a:spcPts val="600"/>
                        </a:spcAft>
                        <a:buFont typeface="Arial" panose="020B0604020202020204" pitchFamily="34" charset="0"/>
                        <a:buChar char="•"/>
                      </a:pPr>
                      <a:r>
                        <a:rPr lang="en-US" sz="2800"/>
                        <a:t>Rear Com Racing - David Hitchcock and his committee</a:t>
                      </a:r>
                    </a:p>
                    <a:p>
                      <a:pPr marL="1828800" lvl="3" indent="-457200">
                        <a:spcAft>
                          <a:spcPts val="600"/>
                        </a:spcAft>
                        <a:buFont typeface="Arial" panose="020B0604020202020204" pitchFamily="34" charset="0"/>
                        <a:buChar char="•"/>
                      </a:pPr>
                      <a:r>
                        <a:rPr lang="en-US" sz="2800"/>
                        <a:t>Rear Com Cruising - Guy McBride and his committee</a:t>
                      </a:r>
                    </a:p>
                    <a:p>
                      <a:pPr marL="1828800" lvl="3" indent="-457200">
                        <a:spcAft>
                          <a:spcPts val="600"/>
                        </a:spcAft>
                        <a:buFont typeface="Arial" panose="020B0604020202020204" pitchFamily="34" charset="0"/>
                        <a:buChar char="•"/>
                      </a:pPr>
                      <a:r>
                        <a:rPr lang="en-US" sz="2800"/>
                        <a:t>Past Rear Com Youth - Becks Kent and all the very active youth parents, both in and out of committee</a:t>
                      </a:r>
                    </a:p>
                    <a:p>
                      <a:pPr marL="1828800" lvl="3" indent="-457200">
                        <a:spcAft>
                          <a:spcPts val="600"/>
                        </a:spcAft>
                        <a:buFont typeface="Arial" panose="020B0604020202020204" pitchFamily="34" charset="0"/>
                        <a:buChar char="•"/>
                      </a:pPr>
                      <a:r>
                        <a:rPr lang="en-US" sz="2800"/>
                        <a:t>Damon Repton - our Safety Lead, Angus McIntyre - our Boardsports Lead, Fiona Sayce and Rob Wilder.</a:t>
                      </a:r>
                    </a:p>
                    <a:p>
                      <a:pPr marL="457200" lvl="0" indent="-457200">
                        <a:spcAft>
                          <a:spcPts val="600"/>
                        </a:spcAft>
                        <a:buFont typeface="Arial" panose="020B0604020202020204" pitchFamily="34" charset="0"/>
                        <a:buChar char="•"/>
                      </a:pPr>
                      <a:r>
                        <a:rPr lang="en-US" sz="2800" b="0" i="0" u="none" strike="noStrike" noProof="0">
                          <a:solidFill>
                            <a:srgbClr val="000000"/>
                          </a:solidFill>
                          <a:latin typeface="Calibri"/>
                        </a:rPr>
                        <a:t>Marine Team and Office Team</a:t>
                      </a:r>
                    </a:p>
                    <a:p>
                      <a:pPr marL="457200" lvl="0" indent="-457200">
                        <a:spcAft>
                          <a:spcPts val="600"/>
                        </a:spcAft>
                        <a:buFont typeface="Arial" panose="020B0604020202020204" pitchFamily="34" charset="0"/>
                        <a:buChar char="•"/>
                      </a:pPr>
                      <a:r>
                        <a:rPr lang="en-US" sz="2800" b="0" i="0" u="none" strike="noStrike" noProof="0">
                          <a:solidFill>
                            <a:srgbClr val="000000"/>
                          </a:solidFill>
                          <a:latin typeface="Calibri"/>
                        </a:rPr>
                        <a:t>Class Captains</a:t>
                      </a:r>
                    </a:p>
                    <a:p>
                      <a:pPr marL="457200" lvl="0" indent="-457200">
                        <a:spcAft>
                          <a:spcPts val="600"/>
                        </a:spcAft>
                        <a:buFont typeface="Arial" panose="020B0604020202020204" pitchFamily="34" charset="0"/>
                        <a:buChar char="•"/>
                      </a:pPr>
                      <a:r>
                        <a:rPr lang="en-US" sz="2800"/>
                        <a:t>Special thank you Peter Hickson, Simon Benson and Chris Turner</a:t>
                      </a:r>
                    </a:p>
                    <a:p>
                      <a:endParaRPr lang="en-US" sz="3200"/>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A4DAF3E-EDEF-B17E-DBD8-32045E3EB9D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09708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B858-90B0-17DE-906C-00C76836121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9485228-6E27-FDFF-4748-1ED319162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BDD9B20A-3A8A-0334-0C1A-46C892F02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5E65CE07-01F7-A003-0409-6242C3432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00C4BA2-68FD-9B5F-9453-EA27AC31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85CD059-6F9D-2633-116B-B75DA6B94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FD8B9-2747-D61C-E9BE-474CC2E65829}"/>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Objective 5 - ENVIRONMENT</a:t>
            </a:r>
            <a:br>
              <a:rPr lang="en-US" sz="4000"/>
            </a:br>
            <a:r>
              <a:rPr lang="en-US" sz="4000">
                <a:solidFill>
                  <a:srgbClr val="FFFFFF"/>
                </a:solidFill>
              </a:rPr>
              <a:t>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E1EA9033-3008-93EA-169F-C1B32C4AC1C7}"/>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D5F2F87F-7BD6-C381-B400-B55BE1096DFA}"/>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CE8A7737-3B33-DA14-CC6C-834396F9650E}"/>
              </a:ext>
            </a:extLst>
          </p:cNvPr>
          <p:cNvSpPr txBox="1"/>
          <p:nvPr/>
        </p:nvSpPr>
        <p:spPr>
          <a:xfrm>
            <a:off x="354022" y="1869276"/>
            <a:ext cx="11565502" cy="4527137"/>
          </a:xfrm>
          <a:prstGeom prst="rect">
            <a:avLst/>
          </a:prstGeom>
          <a:noFill/>
        </p:spPr>
        <p:txBody>
          <a:bodyPr wrap="square" lIns="91440" tIns="45720" rIns="91440" bIns="45720" anchor="t">
            <a:spAutoFit/>
          </a:bodyPr>
          <a:lstStyle/>
          <a:p>
            <a:pPr>
              <a:spcAft>
                <a:spcPts val="600"/>
              </a:spcAft>
              <a:defRPr/>
            </a:pPr>
            <a:r>
              <a:rPr lang="en-US">
                <a:solidFill>
                  <a:srgbClr val="44546A"/>
                </a:solidFill>
                <a:latin typeface="Calibri"/>
                <a:cs typeface="Calibri"/>
              </a:rPr>
              <a:t>Emma Toman is Environmental Lead for HISC, also active representative with Chichester </a:t>
            </a:r>
            <a:r>
              <a:rPr lang="en-US" err="1">
                <a:solidFill>
                  <a:srgbClr val="44546A"/>
                </a:solidFill>
                <a:latin typeface="Calibri"/>
                <a:cs typeface="Calibri"/>
              </a:rPr>
              <a:t>Harbour</a:t>
            </a:r>
            <a:r>
              <a:rPr lang="en-US">
                <a:solidFill>
                  <a:srgbClr val="44546A"/>
                </a:solidFill>
                <a:latin typeface="Calibri"/>
                <a:cs typeface="Calibri"/>
              </a:rPr>
              <a:t> Federation Environmental Group.</a:t>
            </a: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with the good work to date</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The Borrow bag initiative – made more bags and rolled out to the local community</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Successful site litter picks</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Better recycling</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Reduced plastics relating to food and drink</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Food waste management </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Ongoing campaign to discourage prolonged use of showers and hot water</a:t>
            </a:r>
            <a:endParaRPr lang="en-US">
              <a:solidFill>
                <a:srgbClr val="44546A"/>
              </a:solidFill>
              <a:ea typeface="+mn-lt"/>
              <a:cs typeface="+mn-lt"/>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Tracing and mending water leaks</a:t>
            </a: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Education sessions by The Final Straw</a:t>
            </a:r>
            <a:endParaRPr lang="en-US">
              <a:solidFill>
                <a:srgbClr val="44546A"/>
              </a:solidFill>
              <a:latin typeface="Calibri"/>
              <a:cs typeface="Calibri"/>
            </a:endParaRPr>
          </a:p>
          <a:p>
            <a:pPr>
              <a:lnSpc>
                <a:spcPct val="115000"/>
              </a:lnSpc>
              <a:defRPr/>
            </a:pPr>
            <a:r>
              <a:rPr lang="en-GB" b="1">
                <a:solidFill>
                  <a:srgbClr val="44546A"/>
                </a:solidFill>
                <a:latin typeface="Calibri"/>
                <a:cs typeface="Calibri"/>
              </a:rPr>
              <a:t>Challenges</a:t>
            </a:r>
            <a:endParaRPr lang="en-GB" b="1">
              <a:solidFill>
                <a:srgbClr val="44546A"/>
              </a:solidFill>
              <a:latin typeface="Calibri"/>
              <a:ea typeface="Calibri"/>
              <a:cs typeface="Calibri"/>
            </a:endParaRPr>
          </a:p>
          <a:p>
            <a:pPr marL="342900" indent="-342900">
              <a:lnSpc>
                <a:spcPct val="115000"/>
              </a:lnSpc>
              <a:spcAft>
                <a:spcPts val="800"/>
              </a:spcAft>
              <a:buFont typeface="Symbol" panose="05050102010706020507" pitchFamily="18" charset="2"/>
              <a:buChar char=""/>
            </a:pPr>
            <a:r>
              <a:rPr lang="en-GB">
                <a:solidFill>
                  <a:srgbClr val="44546A"/>
                </a:solidFill>
                <a:latin typeface="Calibri"/>
                <a:ea typeface="Calibri"/>
                <a:cs typeface="Calibri"/>
              </a:rPr>
              <a:t>Investment and priority for environmental issues above operational commitments</a:t>
            </a:r>
            <a:endParaRPr lang="en-GB">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224288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F680-A2F6-EB19-B630-975316483B3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4FEEBD2-A9F8-EB89-1DC8-833ED5732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723AB43-AC4D-4050-2B30-04DFFC2E5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AECEEAA2-B1EB-62C4-B022-B8971A02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A606A8DC-2412-840D-C610-91F78C22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C0F1275F-3E2F-AABE-78D2-C9C285622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4D8DBB-149C-0B35-86D2-42573F1E322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B3491375-C39F-D8B4-F402-8772DAFCFF4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4AD1ACE-2117-98A9-CEED-A3BD1EBCB4C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458A8758-378A-9974-1CEC-B978561D1E3C}"/>
              </a:ext>
            </a:extLst>
          </p:cNvPr>
          <p:cNvSpPr txBox="1"/>
          <p:nvPr/>
        </p:nvSpPr>
        <p:spPr>
          <a:xfrm>
            <a:off x="370860" y="1846702"/>
            <a:ext cx="10995230" cy="483209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000">
                <a:solidFill>
                  <a:srgbClr val="44546A"/>
                </a:solidFill>
                <a:latin typeface="Calibri"/>
                <a:cs typeface="Calibri"/>
              </a:rPr>
              <a:t>Implement the community-financed proposal for PV panels with </a:t>
            </a:r>
            <a:r>
              <a:rPr lang="en-US" sz="2000" err="1">
                <a:solidFill>
                  <a:srgbClr val="44546A"/>
                </a:solidFill>
                <a:latin typeface="Calibri"/>
                <a:cs typeface="Calibri"/>
              </a:rPr>
              <a:t>Energise</a:t>
            </a:r>
            <a:r>
              <a:rPr lang="en-US" sz="2000">
                <a:solidFill>
                  <a:srgbClr val="44546A"/>
                </a:solidFill>
                <a:latin typeface="Calibri"/>
                <a:cs typeface="Calibri"/>
              </a:rPr>
              <a:t> South Downs.</a:t>
            </a:r>
            <a:endParaRPr lang="en-US" sz="20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Further implementation of actions to reduce single use plastics and work towards silver accreditation from The Final Straw, once their updated framework is published.</a:t>
            </a:r>
            <a:endParaRPr lang="en-US" sz="2000"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ILCA clean regatta (using Sailors for the Sea framework).</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communications and education via newsletter, website and specific events.</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with the cruising community to </a:t>
            </a:r>
            <a:r>
              <a:rPr lang="en-US" sz="2000" err="1">
                <a:solidFill>
                  <a:srgbClr val="44546A"/>
                </a:solidFill>
                <a:latin typeface="Calibri"/>
                <a:cs typeface="Calibri"/>
              </a:rPr>
              <a:t>minimise</a:t>
            </a:r>
            <a:r>
              <a:rPr lang="en-US" sz="2000">
                <a:solidFill>
                  <a:srgbClr val="44546A"/>
                </a:solidFill>
                <a:latin typeface="Calibri"/>
                <a:cs typeface="Calibri"/>
              </a:rPr>
              <a:t> environmental impact of their </a:t>
            </a:r>
            <a:r>
              <a:rPr lang="en-US" sz="2000" err="1">
                <a:solidFill>
                  <a:srgbClr val="44546A"/>
                </a:solidFill>
                <a:latin typeface="Calibri"/>
                <a:cs typeface="Calibri"/>
              </a:rPr>
              <a:t>harbour</a:t>
            </a:r>
            <a:r>
              <a:rPr lang="en-US" sz="2000">
                <a:solidFill>
                  <a:srgbClr val="44546A"/>
                </a:solidFill>
                <a:latin typeface="Calibri"/>
                <a:cs typeface="Calibri"/>
              </a:rPr>
              <a:t> activities, including anti-fouling.</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focus on reduced water use on site, including identifying and fixing leaks in hosepipes and minimizing time in showers.</a:t>
            </a:r>
            <a:endParaRPr lang="en-US" sz="20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research on environmental initiatives for progression when funding available.</a:t>
            </a:r>
            <a:endParaRPr lang="en-US" sz="2000">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sz="2000">
                <a:solidFill>
                  <a:srgbClr val="44546A"/>
                </a:solidFill>
                <a:latin typeface="Calibri"/>
                <a:cs typeface="Calibri"/>
              </a:rPr>
              <a:t>Maintain close liaison with the Conservancy, </a:t>
            </a:r>
            <a:r>
              <a:rPr lang="en-GB" sz="2000" err="1">
                <a:solidFill>
                  <a:srgbClr val="44546A"/>
                </a:solidFill>
                <a:latin typeface="Calibri"/>
                <a:cs typeface="Calibri"/>
              </a:rPr>
              <a:t>CHaPRON</a:t>
            </a:r>
            <a:r>
              <a:rPr lang="en-GB" sz="2000">
                <a:solidFill>
                  <a:srgbClr val="44546A"/>
                </a:solidFill>
                <a:latin typeface="Calibri"/>
                <a:cs typeface="Calibri"/>
              </a:rPr>
              <a:t>, Coastal Partnerships with regard to coastal management.</a:t>
            </a:r>
            <a:endParaRPr lang="en-GB" sz="2000">
              <a:solidFill>
                <a:srgbClr val="44546A"/>
              </a:solidFill>
              <a:latin typeface="Calibri"/>
              <a:ea typeface="Calibri"/>
              <a:cs typeface="Calibri"/>
            </a:endParaRPr>
          </a:p>
          <a:p>
            <a:pPr lvl="0"/>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1658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A37E-E341-50D7-6A71-1663608CB818}"/>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D8BBE92-816C-74C2-CD52-84599C305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D55A480-C7C0-D7B1-B8DD-28209FA71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9808788D-BF2B-4584-B781-D04CE5969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CE659895-2EAF-4046-32A7-660A81FAC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2039556-7DA8-0AA7-94C0-89F6E8FC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582D55-658F-6F8A-4D64-7BFAA7498EAF}"/>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375BAF6C-C991-AB10-1D58-F4CE2D979B5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1821CEA-09F7-8992-8C8E-86EAA238577A}"/>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E03E86-1EBE-6237-E2CC-26F0B50EECFF}"/>
              </a:ext>
            </a:extLst>
          </p:cNvPr>
          <p:cNvSpPr txBox="1"/>
          <p:nvPr/>
        </p:nvSpPr>
        <p:spPr>
          <a:xfrm>
            <a:off x="370860" y="1846702"/>
            <a:ext cx="10995230" cy="6186309"/>
          </a:xfrm>
          <a:prstGeom prst="rect">
            <a:avLst/>
          </a:prstGeom>
          <a:noFill/>
        </p:spPr>
        <p:txBody>
          <a:bodyPr wrap="square" lIns="91440" tIns="45720" rIns="91440" bIns="45720" anchor="t">
            <a:spAutoFit/>
          </a:bodyPr>
          <a:lstStyle/>
          <a:p>
            <a:pPr>
              <a:spcAft>
                <a:spcPts val="600"/>
              </a:spcAft>
              <a:defRPr/>
            </a:pPr>
            <a:r>
              <a:rPr lang="en-US" sz="2400">
                <a:solidFill>
                  <a:srgbClr val="44546A"/>
                </a:solidFill>
                <a:latin typeface="Calibri"/>
                <a:cs typeface="Calibri"/>
              </a:rPr>
              <a:t>Implement the community-financed proposal for PV panels with </a:t>
            </a:r>
            <a:r>
              <a:rPr lang="en-US" sz="2400" err="1">
                <a:solidFill>
                  <a:srgbClr val="44546A"/>
                </a:solidFill>
                <a:latin typeface="Calibri"/>
                <a:cs typeface="Calibri"/>
              </a:rPr>
              <a:t>Energise</a:t>
            </a:r>
            <a:r>
              <a:rPr lang="en-US" sz="2400">
                <a:solidFill>
                  <a:srgbClr val="44546A"/>
                </a:solidFill>
                <a:latin typeface="Calibri"/>
                <a:cs typeface="Calibri"/>
              </a:rPr>
              <a:t> South Downs.</a:t>
            </a:r>
            <a:endParaRPr lang="en-US" sz="24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GB" sz="2400">
                <a:solidFill>
                  <a:srgbClr val="44546A"/>
                </a:solidFill>
                <a:latin typeface="Calibri"/>
                <a:cs typeface="Calibri"/>
              </a:rPr>
              <a:t>Photo Voltaic Array to main club roof</a:t>
            </a:r>
            <a:endParaRPr lang="en-GB" sz="24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Nil capital outlay to HISC</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Agreed Heads of Terms</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Move to contract once satisfactory structural survey completed</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Planning approved</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Installation due during 2025</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Immediate reduction in electricity bills</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15 Tonnes of Co2 saved each year</a:t>
            </a:r>
          </a:p>
          <a:p>
            <a:pPr marL="285750" indent="-285750">
              <a:spcAft>
                <a:spcPts val="600"/>
              </a:spcAft>
              <a:buFont typeface="Arial" panose="020B0604020202020204" pitchFamily="34" charset="0"/>
              <a:buChar char="•"/>
              <a:defRPr/>
            </a:pPr>
            <a:r>
              <a:rPr lang="en-GB" sz="2400">
                <a:solidFill>
                  <a:srgbClr val="44546A"/>
                </a:solidFill>
                <a:latin typeface="Calibri"/>
                <a:ea typeface="Calibri"/>
                <a:cs typeface="Calibri"/>
              </a:rPr>
              <a:t>Reduced reliance on power suppliers</a:t>
            </a:r>
          </a:p>
          <a:p>
            <a:pPr marL="285750" indent="-285750">
              <a:spcAft>
                <a:spcPts val="600"/>
              </a:spcAft>
              <a:buFont typeface="Arial" panose="020B0604020202020204" pitchFamily="34" charset="0"/>
              <a:buChar char="•"/>
              <a:defRPr/>
            </a:pPr>
            <a:endParaRPr lang="en-GB" sz="24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endParaRPr lang="en-GB" sz="2400">
              <a:solidFill>
                <a:srgbClr val="44546A"/>
              </a:solidFill>
              <a:latin typeface="Calibri"/>
              <a:ea typeface="Calibri"/>
              <a:cs typeface="Calibri"/>
            </a:endParaRPr>
          </a:p>
          <a:p>
            <a:pPr lvl="0"/>
            <a:endParaRPr lang="en-US" sz="2400">
              <a:solidFill>
                <a:srgbClr val="44546A">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408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4ECA1-1259-C955-A4BF-3872560E0896}"/>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530A61D-6B61-C9EE-EEBC-173FE0050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CC27795-BA46-DAE5-E797-06B14CE7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958CB31-55CF-FAF3-B98E-0C165D544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C22D5F2-E1D6-8FC0-9777-9B444CD7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9203970-AC62-0166-248B-EA6518760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EB3CC2-4EB6-5EB0-7530-10AC92A457BE}"/>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br>
            <a:r>
              <a:rPr lang="en-US" sz="4000">
                <a:solidFill>
                  <a:srgbClr val="FFFFFF"/>
                </a:solidFill>
              </a:rPr>
              <a:t>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2101B8A9-CEAE-90F9-9C03-A31E18C40558}"/>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A928644-2AFA-4FCD-3963-AA36075CE1A8}"/>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3EFBD628-A494-50F7-AE78-61D2E728F93E}"/>
              </a:ext>
            </a:extLst>
          </p:cNvPr>
          <p:cNvSpPr txBox="1"/>
          <p:nvPr/>
        </p:nvSpPr>
        <p:spPr>
          <a:xfrm>
            <a:off x="370860" y="1846702"/>
            <a:ext cx="10995230" cy="483209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000">
                <a:solidFill>
                  <a:srgbClr val="44546A"/>
                </a:solidFill>
                <a:latin typeface="Calibri"/>
                <a:cs typeface="Calibri"/>
              </a:rPr>
              <a:t>Implement the community-financed proposal for PV panels with </a:t>
            </a:r>
            <a:r>
              <a:rPr lang="en-US" sz="2000" err="1">
                <a:solidFill>
                  <a:srgbClr val="44546A"/>
                </a:solidFill>
                <a:latin typeface="Calibri"/>
                <a:cs typeface="Calibri"/>
              </a:rPr>
              <a:t>Energise</a:t>
            </a:r>
            <a:r>
              <a:rPr lang="en-US" sz="2000">
                <a:solidFill>
                  <a:srgbClr val="44546A"/>
                </a:solidFill>
                <a:latin typeface="Calibri"/>
                <a:cs typeface="Calibri"/>
              </a:rPr>
              <a:t> South Downs.</a:t>
            </a:r>
            <a:endParaRPr lang="en-US" sz="2000">
              <a:solidFill>
                <a:srgbClr val="44546A"/>
              </a:solidFill>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towards silver accreditation from The Final Straw by implementing actions to reduce single use plastics</a:t>
            </a:r>
            <a:endParaRPr lang="en-US" sz="2000"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ILCA clean regatta (using Sailors for the Sea framework)</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communications and education via newsletter, website and specific events</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Work with the cruising community to </a:t>
            </a:r>
            <a:r>
              <a:rPr lang="en-US" sz="2000" err="1">
                <a:solidFill>
                  <a:srgbClr val="44546A"/>
                </a:solidFill>
                <a:latin typeface="Calibri"/>
                <a:cs typeface="Calibri"/>
              </a:rPr>
              <a:t>minimise</a:t>
            </a:r>
            <a:r>
              <a:rPr lang="en-US" sz="2000">
                <a:solidFill>
                  <a:srgbClr val="44546A"/>
                </a:solidFill>
                <a:latin typeface="Calibri"/>
                <a:cs typeface="Calibri"/>
              </a:rPr>
              <a:t> environmental impact of their </a:t>
            </a:r>
            <a:r>
              <a:rPr lang="en-US" sz="2000" err="1">
                <a:solidFill>
                  <a:srgbClr val="44546A"/>
                </a:solidFill>
                <a:latin typeface="Calibri"/>
                <a:cs typeface="Calibri"/>
              </a:rPr>
              <a:t>harbour</a:t>
            </a:r>
            <a:r>
              <a:rPr lang="en-US" sz="2000">
                <a:solidFill>
                  <a:srgbClr val="44546A"/>
                </a:solidFill>
                <a:latin typeface="Calibri"/>
                <a:cs typeface="Calibri"/>
              </a:rPr>
              <a:t> activities, including anti-fouling</a:t>
            </a:r>
            <a:endParaRPr lang="en-US" sz="20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focus on reduced water use on site, including identifying and fixing leaks in hosepipes and minimizing time in showers</a:t>
            </a:r>
            <a:endParaRPr lang="en-US" sz="2000">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sz="2000">
                <a:solidFill>
                  <a:srgbClr val="44546A"/>
                </a:solidFill>
                <a:latin typeface="Calibri"/>
                <a:cs typeface="Calibri"/>
              </a:rPr>
              <a:t>Continued research on environmental initiatives for progression when funding available.</a:t>
            </a:r>
            <a:endParaRPr lang="en-US" sz="2000">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sz="2000">
                <a:solidFill>
                  <a:srgbClr val="44546A"/>
                </a:solidFill>
                <a:latin typeface="Calibri"/>
                <a:cs typeface="Calibri"/>
              </a:rPr>
              <a:t>Maintain close liaison with the Conservancy, </a:t>
            </a:r>
            <a:r>
              <a:rPr lang="en-GB" sz="2000" err="1">
                <a:solidFill>
                  <a:srgbClr val="44546A"/>
                </a:solidFill>
                <a:latin typeface="Calibri"/>
                <a:cs typeface="Calibri"/>
              </a:rPr>
              <a:t>CHaPRON</a:t>
            </a:r>
            <a:r>
              <a:rPr lang="en-GB" sz="2000">
                <a:solidFill>
                  <a:srgbClr val="44546A"/>
                </a:solidFill>
                <a:latin typeface="Calibri"/>
                <a:cs typeface="Calibri"/>
              </a:rPr>
              <a:t>, Coastal Partnerships with regard to coastal management.</a:t>
            </a:r>
            <a:endParaRPr lang="en-GB" sz="2000">
              <a:solidFill>
                <a:srgbClr val="44546A"/>
              </a:solidFill>
              <a:latin typeface="Calibri"/>
              <a:ea typeface="Calibri"/>
              <a:cs typeface="Calibri"/>
            </a:endParaRPr>
          </a:p>
          <a:p>
            <a:pPr lvl="0"/>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154742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DD0093-4845-4AF8-88B4-7C2F659C9B2F}"/>
              </a:ext>
            </a:extLst>
          </p:cNvPr>
          <p:cNvSpPr>
            <a:spLocks noGrp="1"/>
          </p:cNvSpPr>
          <p:nvPr>
            <p:ph type="subTitle" idx="1"/>
          </p:nvPr>
        </p:nvSpPr>
        <p:spPr>
          <a:xfrm>
            <a:off x="1061020" y="2671177"/>
            <a:ext cx="9144000" cy="1655762"/>
          </a:xfrm>
        </p:spPr>
        <p:txBody>
          <a:bodyPr vert="horz" lIns="91440" tIns="45720" rIns="91440" bIns="45720" rtlCol="0" anchor="t">
            <a:normAutofit/>
          </a:bodyPr>
          <a:lstStyle/>
          <a:p>
            <a:r>
              <a:rPr lang="en-US" sz="5400">
                <a:solidFill>
                  <a:schemeClr val="tx2">
                    <a:lumMod val="75000"/>
                  </a:schemeClr>
                </a:solidFill>
              </a:rPr>
              <a:t>Financial Report for the Year</a:t>
            </a:r>
            <a:r>
              <a:rPr lang="en-GB" sz="5400">
                <a:solidFill>
                  <a:schemeClr val="tx2">
                    <a:lumMod val="75000"/>
                  </a:schemeClr>
                </a:solidFill>
                <a:cs typeface="Calibri"/>
              </a:rPr>
              <a:t> Ending 31</a:t>
            </a:r>
            <a:r>
              <a:rPr lang="en-GB" sz="5400" baseline="30000">
                <a:solidFill>
                  <a:schemeClr val="tx2">
                    <a:lumMod val="75000"/>
                  </a:schemeClr>
                </a:solidFill>
                <a:cs typeface="Calibri"/>
              </a:rPr>
              <a:t>st</a:t>
            </a:r>
            <a:r>
              <a:rPr lang="en-GB" sz="5400">
                <a:solidFill>
                  <a:schemeClr val="tx2">
                    <a:lumMod val="75000"/>
                  </a:schemeClr>
                </a:solidFill>
                <a:cs typeface="Calibri"/>
              </a:rPr>
              <a:t> December 2024</a:t>
            </a:r>
            <a:endParaRPr lang="en-GB">
              <a:solidFill>
                <a:schemeClr val="tx2">
                  <a:lumMod val="75000"/>
                </a:schemeClr>
              </a:solidFill>
            </a:endParaRPr>
          </a:p>
        </p:txBody>
      </p:sp>
      <p:pic>
        <p:nvPicPr>
          <p:cNvPr id="5" name="Picture 4">
            <a:extLst>
              <a:ext uri="{FF2B5EF4-FFF2-40B4-BE49-F238E27FC236}">
                <a16:creationId xmlns:a16="http://schemas.microsoft.com/office/drawing/2014/main" id="{73BBADFB-C6B4-4A09-8EEB-45F18576A1E0}"/>
              </a:ext>
            </a:extLst>
          </p:cNvPr>
          <p:cNvPicPr>
            <a:picLocks noChangeAspect="1"/>
          </p:cNvPicPr>
          <p:nvPr/>
        </p:nvPicPr>
        <p:blipFill>
          <a:blip r:embed="rId3"/>
          <a:stretch>
            <a:fillRect/>
          </a:stretch>
        </p:blipFill>
        <p:spPr>
          <a:xfrm>
            <a:off x="8484739" y="0"/>
            <a:ext cx="3440562" cy="700214"/>
          </a:xfrm>
          <a:prstGeom prst="rect">
            <a:avLst/>
          </a:prstGeom>
        </p:spPr>
      </p:pic>
      <p:pic>
        <p:nvPicPr>
          <p:cNvPr id="2050" name="Picture 2">
            <a:extLst>
              <a:ext uri="{FF2B5EF4-FFF2-40B4-BE49-F238E27FC236}">
                <a16:creationId xmlns:a16="http://schemas.microsoft.com/office/drawing/2014/main" id="{138E97BD-2C86-446A-B5C7-1F957B200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 y="239714"/>
            <a:ext cx="3776231" cy="21633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3E2B64C-186E-426C-8E7A-79CBB87DA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499" y="4326939"/>
            <a:ext cx="4114801" cy="235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2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0"/>
            <a:ext cx="8382000" cy="919606"/>
          </a:xfrm>
        </p:spPr>
        <p:txBody>
          <a:bodyPr>
            <a:normAutofit fontScale="90000"/>
          </a:bodyPr>
          <a:lstStyle/>
          <a:p>
            <a:r>
              <a:rPr lang="en-US" sz="4000" b="1" dirty="0">
                <a:solidFill>
                  <a:srgbClr val="6699FF"/>
                </a:solidFill>
              </a:rPr>
              <a:t>Year End 31</a:t>
            </a:r>
            <a:r>
              <a:rPr lang="en-US" sz="4000" b="1" baseline="30000" dirty="0">
                <a:solidFill>
                  <a:srgbClr val="6699FF"/>
                </a:solidFill>
              </a:rPr>
              <a:t>st</a:t>
            </a:r>
            <a:r>
              <a:rPr lang="en-US" sz="4000" b="1" dirty="0">
                <a:solidFill>
                  <a:srgbClr val="6699FF"/>
                </a:solidFill>
              </a:rPr>
              <a:t> December 2024</a:t>
            </a:r>
            <a:br>
              <a:rPr lang="en-US" sz="4000" b="1" dirty="0"/>
            </a:br>
            <a:r>
              <a:rPr lang="en-US" sz="4000" b="1" dirty="0">
                <a:solidFill>
                  <a:srgbClr val="6699FF"/>
                </a:solidFill>
              </a:rPr>
              <a:t>Summary Financial Statement</a:t>
            </a:r>
            <a:endParaRPr lang="en-GB" sz="4000">
              <a:solidFill>
                <a:srgbClr val="6699FF"/>
              </a:solidFill>
              <a:ea typeface="Calibri Light" panose="020F0302020204030204"/>
              <a:cs typeface="Calibri Light" panose="020F0302020204030204"/>
            </a:endParaRPr>
          </a:p>
        </p:txBody>
      </p:sp>
      <p:sp>
        <p:nvSpPr>
          <p:cNvPr id="6" name="TextBox 5">
            <a:extLst>
              <a:ext uri="{FF2B5EF4-FFF2-40B4-BE49-F238E27FC236}">
                <a16:creationId xmlns:a16="http://schemas.microsoft.com/office/drawing/2014/main" id="{741187F4-B5D9-95C4-8374-12DF540AC13A}"/>
              </a:ext>
            </a:extLst>
          </p:cNvPr>
          <p:cNvSpPr txBox="1"/>
          <p:nvPr/>
        </p:nvSpPr>
        <p:spPr>
          <a:xfrm>
            <a:off x="246858" y="4117077"/>
            <a:ext cx="11702254" cy="3299027"/>
          </a:xfrm>
          <a:prstGeom prst="rect">
            <a:avLst/>
          </a:prstGeom>
          <a:noFill/>
        </p:spPr>
        <p:txBody>
          <a:bodyPr wrap="square" lIns="91440" tIns="45720" rIns="91440" bIns="45720" rtlCol="0" anchor="t">
            <a:spAutoFit/>
          </a:bodyPr>
          <a:lstStyle/>
          <a:p>
            <a:pPr marL="457200" indent="-457200">
              <a:lnSpc>
                <a:spcPct val="107000"/>
              </a:lnSpc>
              <a:spcAft>
                <a:spcPts val="800"/>
              </a:spcAft>
              <a:buFont typeface="+mj-lt"/>
              <a:buAutoNum type="arabicPeriod"/>
            </a:pPr>
            <a:r>
              <a:rPr lang="en-GB" sz="2400" kern="100" dirty="0">
                <a:effectLst/>
                <a:latin typeface="Calibri"/>
                <a:ea typeface="Calibri"/>
                <a:cs typeface="Times New Roman"/>
              </a:rPr>
              <a:t>The financial result for the year shows an overall contribution of £97,974</a:t>
            </a:r>
            <a:r>
              <a:rPr lang="en-GB" sz="2400" kern="100" dirty="0">
                <a:latin typeface="Calibri"/>
                <a:ea typeface="Calibri"/>
                <a:cs typeface="Times New Roman"/>
              </a:rPr>
              <a:t>. This</a:t>
            </a:r>
            <a:r>
              <a:rPr lang="en-GB" sz="2400" kern="100" dirty="0">
                <a:effectLst/>
                <a:latin typeface="Calibri"/>
                <a:ea typeface="Calibri"/>
                <a:cs typeface="Times New Roman"/>
              </a:rPr>
              <a:t> is an improvement of £79,231 over last year when we recorded a profit of £18,743 and is the best result since 2014. </a:t>
            </a:r>
          </a:p>
          <a:p>
            <a:pPr marL="457200" indent="-457200">
              <a:lnSpc>
                <a:spcPct val="107000"/>
              </a:lnSpc>
              <a:spcAft>
                <a:spcPts val="800"/>
              </a:spcAft>
              <a:buFont typeface="+mj-lt"/>
              <a:buAutoNum type="arabicPeriod"/>
            </a:pPr>
            <a:r>
              <a:rPr lang="en-GB" sz="2400" kern="100" dirty="0">
                <a:effectLst/>
                <a:latin typeface="Calibri"/>
                <a:ea typeface="Calibri"/>
                <a:cs typeface="Times New Roman"/>
              </a:rPr>
              <a:t>Income increased by 8% across all areas</a:t>
            </a:r>
          </a:p>
          <a:p>
            <a:pPr marL="457200" indent="-457200">
              <a:lnSpc>
                <a:spcPct val="107000"/>
              </a:lnSpc>
              <a:spcAft>
                <a:spcPts val="800"/>
              </a:spcAft>
              <a:buFont typeface="+mj-lt"/>
              <a:buAutoNum type="arabicPeriod"/>
            </a:pPr>
            <a:r>
              <a:rPr lang="en-GB" sz="2400" kern="100" dirty="0">
                <a:latin typeface="Calibri"/>
                <a:ea typeface="Calibri"/>
                <a:cs typeface="Times New Roman"/>
              </a:rPr>
              <a:t>Costs increased by 5%</a:t>
            </a:r>
          </a:p>
          <a:p>
            <a:pPr marL="457200" indent="-457200">
              <a:lnSpc>
                <a:spcPct val="107000"/>
              </a:lnSpc>
              <a:spcAft>
                <a:spcPts val="800"/>
              </a:spcAft>
              <a:buFont typeface="+mj-lt"/>
              <a:buAutoNum type="arabicPeriod"/>
            </a:pPr>
            <a:r>
              <a:rPr lang="en-GB" sz="2400" kern="100" dirty="0">
                <a:effectLst/>
                <a:latin typeface="Calibri"/>
                <a:ea typeface="Calibri"/>
                <a:cs typeface="Times New Roman"/>
              </a:rPr>
              <a:t>We g</a:t>
            </a:r>
            <a:r>
              <a:rPr lang="en-GB" sz="2400" kern="100" dirty="0">
                <a:latin typeface="Calibri"/>
                <a:ea typeface="Calibri"/>
                <a:cs typeface="Times New Roman"/>
              </a:rPr>
              <a:t>enerated approximately £31,000 of cash. </a:t>
            </a:r>
            <a:endParaRPr lang="en-GB" sz="2400" kern="100" dirty="0">
              <a:effectLst/>
              <a:latin typeface="Calibri"/>
              <a:ea typeface="Calibri"/>
              <a:cs typeface="Times New Roman"/>
            </a:endParaRPr>
          </a:p>
          <a:p>
            <a:pPr algn="ctr">
              <a:lnSpc>
                <a:spcPct val="107000"/>
              </a:lnSpc>
              <a:spcAft>
                <a:spcPts val="800"/>
              </a:spcAft>
            </a:pP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97C7EA2-A5D6-70DB-9E06-B3A1727C703D}"/>
              </a:ext>
            </a:extLst>
          </p:cNvPr>
          <p:cNvPicPr>
            <a:picLocks noChangeAspect="1"/>
          </p:cNvPicPr>
          <p:nvPr/>
        </p:nvPicPr>
        <p:blipFill>
          <a:blip r:embed="rId3"/>
          <a:stretch>
            <a:fillRect/>
          </a:stretch>
        </p:blipFill>
        <p:spPr>
          <a:xfrm>
            <a:off x="8484739" y="0"/>
            <a:ext cx="3440562" cy="700214"/>
          </a:xfrm>
          <a:prstGeom prst="rect">
            <a:avLst/>
          </a:prstGeom>
        </p:spPr>
      </p:pic>
      <p:pic>
        <p:nvPicPr>
          <p:cNvPr id="4" name="Picture 3">
            <a:extLst>
              <a:ext uri="{FF2B5EF4-FFF2-40B4-BE49-F238E27FC236}">
                <a16:creationId xmlns:a16="http://schemas.microsoft.com/office/drawing/2014/main" id="{150A1394-AC10-2CF0-D187-B62D5F2A25E2}"/>
              </a:ext>
            </a:extLst>
          </p:cNvPr>
          <p:cNvPicPr>
            <a:picLocks noChangeAspect="1"/>
          </p:cNvPicPr>
          <p:nvPr/>
        </p:nvPicPr>
        <p:blipFill>
          <a:blip r:embed="rId4"/>
          <a:stretch>
            <a:fillRect/>
          </a:stretch>
        </p:blipFill>
        <p:spPr>
          <a:xfrm>
            <a:off x="1108075" y="1100138"/>
            <a:ext cx="9649510" cy="2880451"/>
          </a:xfrm>
          <a:prstGeom prst="rect">
            <a:avLst/>
          </a:prstGeom>
        </p:spPr>
      </p:pic>
    </p:spTree>
    <p:extLst>
      <p:ext uri="{BB962C8B-B14F-4D97-AF65-F5344CB8AC3E}">
        <p14:creationId xmlns:p14="http://schemas.microsoft.com/office/powerpoint/2010/main" val="172537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9A0F91-D544-2C21-4391-ACE465157313}"/>
              </a:ext>
            </a:extLst>
          </p:cNvPr>
          <p:cNvSpPr txBox="1"/>
          <p:nvPr/>
        </p:nvSpPr>
        <p:spPr>
          <a:xfrm>
            <a:off x="445083" y="4647684"/>
            <a:ext cx="11607236" cy="2445862"/>
          </a:xfrm>
          <a:prstGeom prst="rect">
            <a:avLst/>
          </a:prstGeom>
          <a:noFill/>
        </p:spPr>
        <p:txBody>
          <a:bodyPr wrap="square" lIns="91440" tIns="45720" rIns="91440" bIns="45720" anchor="t">
            <a:spAutoFit/>
          </a:bodyPr>
          <a:lstStyle/>
          <a:p>
            <a:pPr>
              <a:lnSpc>
                <a:spcPct val="107000"/>
              </a:lnSpc>
            </a:pPr>
            <a:r>
              <a:rPr lang="en-GB" sz="2400" kern="100" dirty="0">
                <a:effectLst/>
                <a:latin typeface="Calibri"/>
                <a:ea typeface="Calibri"/>
                <a:cs typeface="Times New Roman"/>
              </a:rPr>
              <a:t>Boat Parking and Mooring income increased in line with the increases set last year.</a:t>
            </a:r>
          </a:p>
          <a:p>
            <a:pPr>
              <a:lnSpc>
                <a:spcPct val="107000"/>
              </a:lnSpc>
            </a:pPr>
            <a:r>
              <a:rPr lang="en-GB" sz="2400" kern="100" dirty="0">
                <a:effectLst/>
                <a:latin typeface="Calibri"/>
                <a:ea typeface="Calibri"/>
                <a:cs typeface="Times New Roman"/>
              </a:rPr>
              <a:t>Event income grew to £101,493 (2023, £91,216)</a:t>
            </a:r>
          </a:p>
          <a:p>
            <a:pPr>
              <a:lnSpc>
                <a:spcPct val="107000"/>
              </a:lnSpc>
            </a:pPr>
            <a:r>
              <a:rPr lang="en-GB" sz="2400" kern="100" dirty="0">
                <a:effectLst/>
                <a:latin typeface="Calibri"/>
                <a:ea typeface="Calibri"/>
                <a:cs typeface="Times New Roman"/>
              </a:rPr>
              <a:t>Training and Hire increased </a:t>
            </a:r>
            <a:r>
              <a:rPr lang="en-GB" sz="2400" kern="100" dirty="0">
                <a:latin typeface="Calibri"/>
                <a:ea typeface="Calibri"/>
                <a:cs typeface="Times New Roman"/>
              </a:rPr>
              <a:t>by</a:t>
            </a:r>
            <a:r>
              <a:rPr lang="en-GB" sz="2400" kern="100" dirty="0">
                <a:effectLst/>
                <a:latin typeface="Calibri"/>
                <a:ea typeface="Calibri"/>
                <a:cs typeface="Times New Roman"/>
              </a:rPr>
              <a:t> £16,301</a:t>
            </a:r>
          </a:p>
          <a:p>
            <a:pPr>
              <a:lnSpc>
                <a:spcPct val="107000"/>
              </a:lnSpc>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2400" kern="100" dirty="0">
                <a:latin typeface="Calibri"/>
                <a:ea typeface="Calibri"/>
                <a:cs typeface="Times New Roman"/>
              </a:rPr>
              <a:t>Cost increases was contained at 3.9%</a:t>
            </a:r>
          </a:p>
          <a:p>
            <a:pPr>
              <a:lnSpc>
                <a:spcPct val="107000"/>
              </a:lnSpc>
              <a:spcAft>
                <a:spcPts val="800"/>
              </a:spcAft>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73337AC6-6FA5-5441-AFEB-DC102C58E082}"/>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dirty="0">
                <a:solidFill>
                  <a:srgbClr val="6699FF"/>
                </a:solidFill>
              </a:rPr>
              <a:t>Year End 31</a:t>
            </a:r>
            <a:r>
              <a:rPr lang="en-US" sz="3600" b="1" baseline="30000" dirty="0">
                <a:solidFill>
                  <a:srgbClr val="6699FF"/>
                </a:solidFill>
              </a:rPr>
              <a:t>st</a:t>
            </a:r>
            <a:r>
              <a:rPr lang="en-US" sz="3600" b="1" dirty="0">
                <a:solidFill>
                  <a:srgbClr val="6699FF"/>
                </a:solidFill>
              </a:rPr>
              <a:t> December 2024</a:t>
            </a:r>
            <a:br>
              <a:rPr lang="en-US" sz="3600" b="1" dirty="0">
                <a:latin typeface="Calibri Light" panose="020F0302020204030204" pitchFamily="34" charset="0"/>
              </a:rPr>
            </a:br>
            <a:r>
              <a:rPr lang="en-US" sz="3600" b="1" dirty="0">
                <a:solidFill>
                  <a:srgbClr val="6699FF"/>
                </a:solidFill>
                <a:latin typeface="Calibri Light"/>
                <a:ea typeface="Calibri Light"/>
                <a:cs typeface="Calibri Light"/>
              </a:rPr>
              <a:t>Marine</a:t>
            </a:r>
            <a:endParaRPr lang="en-GB" sz="3600" b="1" kern="100" dirty="0">
              <a:latin typeface="Calibri Light"/>
              <a:ea typeface="Calibri Light"/>
              <a:cs typeface="Calibri Light"/>
            </a:endParaRPr>
          </a:p>
        </p:txBody>
      </p:sp>
      <p:pic>
        <p:nvPicPr>
          <p:cNvPr id="11" name="Picture 10">
            <a:extLst>
              <a:ext uri="{FF2B5EF4-FFF2-40B4-BE49-F238E27FC236}">
                <a16:creationId xmlns:a16="http://schemas.microsoft.com/office/drawing/2014/main" id="{113FBC22-4A7A-49AF-5AE2-9E5C7B28FACF}"/>
              </a:ext>
            </a:extLst>
          </p:cNvPr>
          <p:cNvPicPr>
            <a:picLocks noChangeAspect="1"/>
          </p:cNvPicPr>
          <p:nvPr/>
        </p:nvPicPr>
        <p:blipFill>
          <a:blip r:embed="rId3"/>
          <a:stretch>
            <a:fillRect/>
          </a:stretch>
        </p:blipFill>
        <p:spPr>
          <a:xfrm>
            <a:off x="1465261" y="1147762"/>
            <a:ext cx="9577389" cy="3332483"/>
          </a:xfrm>
          <a:prstGeom prst="rect">
            <a:avLst/>
          </a:prstGeom>
        </p:spPr>
      </p:pic>
      <p:pic>
        <p:nvPicPr>
          <p:cNvPr id="12" name="Picture 11">
            <a:extLst>
              <a:ext uri="{FF2B5EF4-FFF2-40B4-BE49-F238E27FC236}">
                <a16:creationId xmlns:a16="http://schemas.microsoft.com/office/drawing/2014/main" id="{C9111E22-FDB8-887A-5285-F9A210DDD1AE}"/>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340322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F9FF954-9093-DB8F-8504-0324C52F9F97}"/>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dirty="0">
                <a:solidFill>
                  <a:srgbClr val="6699FF"/>
                </a:solidFill>
              </a:rPr>
              <a:t>Year End 31</a:t>
            </a:r>
            <a:r>
              <a:rPr lang="en-US" sz="3600" b="1" baseline="30000" dirty="0">
                <a:solidFill>
                  <a:srgbClr val="6699FF"/>
                </a:solidFill>
              </a:rPr>
              <a:t>st</a:t>
            </a:r>
            <a:r>
              <a:rPr lang="en-US" sz="3600" b="1" dirty="0">
                <a:solidFill>
                  <a:srgbClr val="6699FF"/>
                </a:solidFill>
              </a:rPr>
              <a:t> December 2024</a:t>
            </a:r>
            <a:br>
              <a:rPr lang="en-US" sz="3600" b="1" dirty="0">
                <a:latin typeface="Calibri Light" panose="020F0302020204030204" pitchFamily="34" charset="0"/>
              </a:rPr>
            </a:br>
            <a:r>
              <a:rPr lang="en-US" sz="3600" b="1" dirty="0">
                <a:solidFill>
                  <a:srgbClr val="6699FF"/>
                </a:solidFill>
                <a:latin typeface="Calibri Light"/>
                <a:ea typeface="Calibri Light"/>
                <a:cs typeface="Calibri Light"/>
              </a:rPr>
              <a:t>House</a:t>
            </a:r>
            <a:endParaRPr lang="en-GB" sz="3600" b="1" kern="100" dirty="0">
              <a:latin typeface="Calibri Light"/>
              <a:ea typeface="Calibri Light"/>
              <a:cs typeface="Calibri Light"/>
            </a:endParaRPr>
          </a:p>
        </p:txBody>
      </p:sp>
      <p:pic>
        <p:nvPicPr>
          <p:cNvPr id="11" name="Picture 10">
            <a:extLst>
              <a:ext uri="{FF2B5EF4-FFF2-40B4-BE49-F238E27FC236}">
                <a16:creationId xmlns:a16="http://schemas.microsoft.com/office/drawing/2014/main" id="{5EEF1CF5-B02F-2918-5473-E74E0D0E0360}"/>
              </a:ext>
            </a:extLst>
          </p:cNvPr>
          <p:cNvPicPr>
            <a:picLocks noChangeAspect="1"/>
          </p:cNvPicPr>
          <p:nvPr/>
        </p:nvPicPr>
        <p:blipFill>
          <a:blip r:embed="rId3"/>
          <a:stretch>
            <a:fillRect/>
          </a:stretch>
        </p:blipFill>
        <p:spPr>
          <a:xfrm>
            <a:off x="1346200" y="1350168"/>
            <a:ext cx="9499676" cy="4583177"/>
          </a:xfrm>
          <a:prstGeom prst="rect">
            <a:avLst/>
          </a:prstGeom>
        </p:spPr>
      </p:pic>
      <p:pic>
        <p:nvPicPr>
          <p:cNvPr id="12" name="Picture 11">
            <a:extLst>
              <a:ext uri="{FF2B5EF4-FFF2-40B4-BE49-F238E27FC236}">
                <a16:creationId xmlns:a16="http://schemas.microsoft.com/office/drawing/2014/main" id="{E41B031F-DC3E-A06D-A7FC-CF2781A2B576}"/>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324145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07C41-5A41-97C8-E2E8-6CCF8C85141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71858F1-2302-A6A8-AC14-6AB3440D4780}"/>
              </a:ext>
            </a:extLst>
          </p:cNvPr>
          <p:cNvPicPr>
            <a:picLocks noChangeAspect="1"/>
          </p:cNvPicPr>
          <p:nvPr/>
        </p:nvPicPr>
        <p:blipFill>
          <a:blip r:embed="rId3"/>
          <a:stretch>
            <a:fillRect/>
          </a:stretch>
        </p:blipFill>
        <p:spPr>
          <a:xfrm>
            <a:off x="1608138" y="1526985"/>
            <a:ext cx="8137526" cy="1768427"/>
          </a:xfrm>
          <a:prstGeom prst="rect">
            <a:avLst/>
          </a:prstGeom>
        </p:spPr>
      </p:pic>
      <p:sp>
        <p:nvSpPr>
          <p:cNvPr id="2" name="Title 1">
            <a:extLst>
              <a:ext uri="{FF2B5EF4-FFF2-40B4-BE49-F238E27FC236}">
                <a16:creationId xmlns:a16="http://schemas.microsoft.com/office/drawing/2014/main" id="{E44D0415-9D02-7CE1-DD82-94515E7A504E}"/>
              </a:ext>
            </a:extLst>
          </p:cNvPr>
          <p:cNvSpPr>
            <a:spLocks noGrp="1"/>
          </p:cNvSpPr>
          <p:nvPr>
            <p:ph type="title"/>
          </p:nvPr>
        </p:nvSpPr>
        <p:spPr>
          <a:xfrm>
            <a:off x="107156" y="154781"/>
            <a:ext cx="7287635" cy="919606"/>
          </a:xfrm>
        </p:spPr>
        <p:txBody>
          <a:bodyPr>
            <a:noAutofit/>
          </a:bodyPr>
          <a:lstStyle/>
          <a:p>
            <a:pPr>
              <a:lnSpc>
                <a:spcPct val="107000"/>
              </a:lnSpc>
            </a:pPr>
            <a:r>
              <a:rPr lang="en-US" sz="3600" b="1" dirty="0">
                <a:solidFill>
                  <a:srgbClr val="6699FF"/>
                </a:solidFill>
              </a:rPr>
              <a:t>Year End 31</a:t>
            </a:r>
            <a:r>
              <a:rPr lang="en-US" sz="3600" b="1" baseline="30000" dirty="0">
                <a:solidFill>
                  <a:srgbClr val="6699FF"/>
                </a:solidFill>
              </a:rPr>
              <a:t>st</a:t>
            </a:r>
            <a:r>
              <a:rPr lang="en-US" sz="3600" b="1" dirty="0">
                <a:solidFill>
                  <a:srgbClr val="6699FF"/>
                </a:solidFill>
              </a:rPr>
              <a:t> December 2024</a:t>
            </a:r>
            <a:br>
              <a:rPr lang="en-US" sz="3600" b="1" dirty="0">
                <a:latin typeface="Calibri Light" panose="020F0302020204030204" pitchFamily="34" charset="0"/>
              </a:rPr>
            </a:br>
            <a:r>
              <a:rPr lang="en-US" sz="3600" b="1" kern="1200" dirty="0">
                <a:solidFill>
                  <a:srgbClr val="6699FF"/>
                </a:solidFill>
                <a:effectLst/>
                <a:latin typeface="Calibri Light"/>
                <a:ea typeface="Calibri Light"/>
                <a:cs typeface="Calibri Light"/>
              </a:rPr>
              <a:t>Membership</a:t>
            </a:r>
            <a:endParaRPr lang="en-GB" sz="3600" b="1" kern="100" dirty="0">
              <a:effectLst/>
              <a:latin typeface="Calibri Light"/>
              <a:ea typeface="Calibri Light"/>
              <a:cs typeface="Calibri Light"/>
            </a:endParaRPr>
          </a:p>
        </p:txBody>
      </p:sp>
      <p:sp>
        <p:nvSpPr>
          <p:cNvPr id="9" name="TextBox 8">
            <a:extLst>
              <a:ext uri="{FF2B5EF4-FFF2-40B4-BE49-F238E27FC236}">
                <a16:creationId xmlns:a16="http://schemas.microsoft.com/office/drawing/2014/main" id="{230541DA-5C89-3A65-1988-0C9B0DCC1678}"/>
              </a:ext>
            </a:extLst>
          </p:cNvPr>
          <p:cNvSpPr txBox="1"/>
          <p:nvPr/>
        </p:nvSpPr>
        <p:spPr>
          <a:xfrm>
            <a:off x="700882" y="4113906"/>
            <a:ext cx="10225880" cy="1963294"/>
          </a:xfrm>
          <a:prstGeom prst="rect">
            <a:avLst/>
          </a:prstGeom>
          <a:noFill/>
        </p:spPr>
        <p:txBody>
          <a:bodyPr wrap="square" lIns="91440" tIns="45720" rIns="91440" bIns="45720" rtlCol="0" anchor="t">
            <a:spAutoFit/>
          </a:bodyPr>
          <a:lstStyle/>
          <a:p>
            <a:pPr>
              <a:lnSpc>
                <a:spcPct val="107000"/>
              </a:lnSpc>
              <a:spcAft>
                <a:spcPts val="800"/>
              </a:spcAft>
            </a:pPr>
            <a:r>
              <a:rPr lang="en-GB" sz="2400" kern="100" dirty="0">
                <a:effectLst/>
                <a:latin typeface="Calibri"/>
                <a:ea typeface="Calibri"/>
                <a:cs typeface="Times New Roman"/>
              </a:rPr>
              <a:t>Membership subs increased by 11%</a:t>
            </a:r>
            <a:r>
              <a:rPr lang="en-GB" sz="2400" kern="100" dirty="0">
                <a:latin typeface="Calibri"/>
                <a:ea typeface="Calibri"/>
                <a:cs typeface="Times New Roman"/>
              </a:rPr>
              <a:t> but actual income only increased by 4%.</a:t>
            </a:r>
          </a:p>
          <a:p>
            <a:pPr>
              <a:lnSpc>
                <a:spcPct val="107000"/>
              </a:lnSpc>
              <a:spcAft>
                <a:spcPts val="800"/>
              </a:spcAft>
            </a:pPr>
            <a:endParaRPr lang="en-GB" sz="2400" kern="100">
              <a:latin typeface="Calibri"/>
              <a:ea typeface="Calibri"/>
              <a:cs typeface="Times New Roman"/>
            </a:endParaRPr>
          </a:p>
          <a:p>
            <a:pPr>
              <a:lnSpc>
                <a:spcPct val="107000"/>
              </a:lnSpc>
              <a:spcAft>
                <a:spcPts val="800"/>
              </a:spcAft>
            </a:pPr>
            <a:r>
              <a:rPr lang="en-GB" sz="2400" kern="100" dirty="0">
                <a:latin typeface="Calibri"/>
                <a:ea typeface="Calibri"/>
                <a:cs typeface="Times New Roman"/>
              </a:rPr>
              <a:t>There is a shift away from family memberships into other categories or leaving.</a:t>
            </a:r>
            <a:endParaRPr lang="en-GB" dirty="0"/>
          </a:p>
          <a:p>
            <a:pPr>
              <a:lnSpc>
                <a:spcPct val="107000"/>
              </a:lnSpc>
              <a:spcAft>
                <a:spcPts val="800"/>
              </a:spcAft>
            </a:pPr>
            <a:endParaRPr lang="en-GB" sz="24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F361EFCB-693C-89AD-87CE-6E8C677D3722}"/>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381822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OBJECTS OF THE CLUB </a:t>
            </a:r>
            <a:r>
              <a:rPr lang="en-GB" sz="4000" i="1">
                <a:solidFill>
                  <a:srgbClr val="FFFFFF"/>
                </a:solidFill>
              </a:rPr>
              <a:t>Rule 3</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965015480"/>
              </p:ext>
            </p:extLst>
          </p:nvPr>
        </p:nvGraphicFramePr>
        <p:xfrm>
          <a:off x="459350" y="2064848"/>
          <a:ext cx="11185921" cy="3939540"/>
        </p:xfrm>
        <a:graphic>
          <a:graphicData uri="http://schemas.openxmlformats.org/drawingml/2006/table">
            <a:tbl>
              <a:tblPr/>
              <a:tblGrid>
                <a:gridCol w="11185921">
                  <a:extLst>
                    <a:ext uri="{9D8B030D-6E8A-4147-A177-3AD203B41FA5}">
                      <a16:colId xmlns:a16="http://schemas.microsoft.com/office/drawing/2014/main" val="2655265638"/>
                    </a:ext>
                  </a:extLst>
                </a:gridCol>
              </a:tblGrid>
              <a:tr h="1869904">
                <a:tc>
                  <a:txBody>
                    <a:bodyPr/>
                    <a:lstStyle/>
                    <a:p>
                      <a:pPr marL="457200" indent="-457200" algn="l" fontAlgn="b">
                        <a:lnSpc>
                          <a:spcPct val="100000"/>
                        </a:lnSpc>
                        <a:spcBef>
                          <a:spcPts val="0"/>
                        </a:spcBef>
                        <a:buFont typeface="+mj-lt"/>
                        <a:buAutoNum type="arabicPeriod"/>
                      </a:pPr>
                      <a:r>
                        <a:rPr lang="en-US" sz="2400" b="1" i="0" u="none" strike="noStrike">
                          <a:solidFill>
                            <a:schemeClr val="tx2">
                              <a:lumMod val="75000"/>
                            </a:schemeClr>
                          </a:solidFill>
                          <a:effectLst/>
                          <a:latin typeface="+mn-lt"/>
                        </a:rPr>
                        <a:t>CLUB CULTURE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Developing and nurturing a club culture based on social interaction, member engagement, team spirit and safety</a:t>
                      </a:r>
                    </a:p>
                    <a:p>
                      <a:pPr marL="457200" indent="-457200" algn="l" fontAlgn="b">
                        <a:lnSpc>
                          <a:spcPct val="100000"/>
                        </a:lnSpc>
                        <a:spcBef>
                          <a:spcPts val="0"/>
                        </a:spcBef>
                        <a:buFont typeface="+mj-lt"/>
                        <a:buAutoNum type="arabicPeriod"/>
                      </a:pPr>
                      <a:r>
                        <a:rPr lang="en-US" sz="2400" b="1" i="0" u="none" strike="noStrike">
                          <a:solidFill>
                            <a:schemeClr val="tx2">
                              <a:lumMod val="75000"/>
                            </a:schemeClr>
                          </a:solidFill>
                          <a:effectLst/>
                          <a:latin typeface="+mn-lt"/>
                        </a:rPr>
                        <a:t>PARTICIPATION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Facilitating and encouraging participation and enjoyment of all forms of sailing and watersports as approved by the General Committee</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SAILING EXCELLENCE</a:t>
                      </a:r>
                      <a:r>
                        <a:rPr lang="en-US" sz="2400" b="1" i="1" u="none" strike="noStrike">
                          <a:solidFill>
                            <a:schemeClr val="tx2">
                              <a:lumMod val="75000"/>
                            </a:schemeClr>
                          </a:solidFill>
                          <a:effectLst/>
                          <a:latin typeface="+mn-lt"/>
                        </a:rPr>
                        <a:t>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Inspiring current and future generations in the pursuit of sailing excellence</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CHAMPIONSHIP VENUE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Offering world class events and championship</a:t>
                      </a: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ENVIRONMENT</a:t>
                      </a:r>
                      <a:r>
                        <a:rPr lang="en-US" sz="2400" b="0" i="0" u="none" strike="noStrike">
                          <a:solidFill>
                            <a:schemeClr val="tx2">
                              <a:lumMod val="75000"/>
                            </a:schemeClr>
                          </a:solidFill>
                          <a:effectLst/>
                          <a:latin typeface="+mn-lt"/>
                        </a:rPr>
                        <a:t> - </a:t>
                      </a:r>
                      <a:r>
                        <a:rPr lang="en-US" sz="2400" b="0" i="0" u="none" strike="noStrike">
                          <a:solidFill>
                            <a:schemeClr val="bg2">
                              <a:lumMod val="50000"/>
                            </a:schemeClr>
                          </a:solidFill>
                          <a:effectLst/>
                          <a:latin typeface="+mn-lt"/>
                        </a:rPr>
                        <a:t>Protecting and sustaining our local natural environment</a:t>
                      </a:r>
                      <a:endParaRPr lang="en-US" sz="2400" b="1" i="0" u="none" strike="noStrike">
                        <a:solidFill>
                          <a:schemeClr val="bg2">
                            <a:lumMod val="50000"/>
                          </a:schemeClr>
                        </a:solidFill>
                        <a:effectLst/>
                        <a:latin typeface="Calibri" panose="020F0502020204030204" pitchFamily="34" charset="0"/>
                      </a:endParaRPr>
                    </a:p>
                    <a:p>
                      <a:pPr marL="457200" lvl="0" indent="-457200" algn="l">
                        <a:lnSpc>
                          <a:spcPct val="100000"/>
                        </a:lnSpc>
                        <a:spcBef>
                          <a:spcPts val="0"/>
                        </a:spcBef>
                        <a:spcAft>
                          <a:spcPts val="600"/>
                        </a:spcAft>
                        <a:buFont typeface="+mj-lt"/>
                        <a:buAutoNum type="arabicPeriod"/>
                      </a:pPr>
                      <a:r>
                        <a:rPr lang="en-US" sz="2400" b="1" i="0" u="none" strike="noStrike">
                          <a:solidFill>
                            <a:schemeClr val="tx2">
                              <a:lumMod val="75000"/>
                            </a:schemeClr>
                          </a:solidFill>
                          <a:effectLst/>
                          <a:latin typeface="+mn-lt"/>
                        </a:rPr>
                        <a:t>FINANCIAL SUSTAINABILITY </a:t>
                      </a:r>
                      <a:r>
                        <a:rPr lang="en-US" sz="2400" b="0" i="0" u="none" strike="noStrike">
                          <a:solidFill>
                            <a:schemeClr val="tx2">
                              <a:lumMod val="75000"/>
                            </a:schemeClr>
                          </a:solidFill>
                          <a:effectLst/>
                          <a:latin typeface="+mn-lt"/>
                        </a:rPr>
                        <a:t>- </a:t>
                      </a:r>
                      <a:r>
                        <a:rPr lang="en-US" sz="2400" b="0" i="0" u="none" strike="noStrike">
                          <a:solidFill>
                            <a:schemeClr val="bg2">
                              <a:lumMod val="50000"/>
                            </a:schemeClr>
                          </a:solidFill>
                          <a:effectLst/>
                          <a:latin typeface="+mn-lt"/>
                        </a:rPr>
                        <a:t>Ensuring financial sustainability for the Club, its resources and facilities</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875813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D5732F-27C1-3D45-AAEE-87A7B141EAEB}"/>
              </a:ext>
            </a:extLst>
          </p:cNvPr>
          <p:cNvSpPr txBox="1">
            <a:spLocks/>
          </p:cNvSpPr>
          <p:nvPr/>
        </p:nvSpPr>
        <p:spPr>
          <a:xfrm>
            <a:off x="0" y="130969"/>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dirty="0">
                <a:solidFill>
                  <a:srgbClr val="6699FF"/>
                </a:solidFill>
              </a:rPr>
              <a:t>Year End 31</a:t>
            </a:r>
            <a:r>
              <a:rPr lang="en-US" sz="3600" b="1" baseline="30000" dirty="0">
                <a:solidFill>
                  <a:srgbClr val="6699FF"/>
                </a:solidFill>
              </a:rPr>
              <a:t>st</a:t>
            </a:r>
            <a:r>
              <a:rPr lang="en-US" sz="3600" b="1" dirty="0">
                <a:solidFill>
                  <a:srgbClr val="6699FF"/>
                </a:solidFill>
              </a:rPr>
              <a:t> December 2024</a:t>
            </a:r>
            <a:br>
              <a:rPr lang="en-US" sz="3600" b="1" dirty="0">
                <a:latin typeface="Calibri Light" panose="020F0302020204030204" pitchFamily="34" charset="0"/>
              </a:rPr>
            </a:br>
            <a:r>
              <a:rPr lang="en-US" sz="3600" b="1" dirty="0">
                <a:solidFill>
                  <a:srgbClr val="6699FF"/>
                </a:solidFill>
                <a:latin typeface="Calibri Light"/>
                <a:ea typeface="Calibri Light"/>
                <a:cs typeface="Calibri Light"/>
              </a:rPr>
              <a:t>Admin and General Costs</a:t>
            </a:r>
            <a:endParaRPr lang="en-GB" sz="3600" b="1" kern="100" dirty="0">
              <a:latin typeface="Calibri Light"/>
              <a:ea typeface="Calibri Light"/>
              <a:cs typeface="Calibri Light"/>
            </a:endParaRPr>
          </a:p>
        </p:txBody>
      </p:sp>
      <p:pic>
        <p:nvPicPr>
          <p:cNvPr id="11" name="Picture 10">
            <a:extLst>
              <a:ext uri="{FF2B5EF4-FFF2-40B4-BE49-F238E27FC236}">
                <a16:creationId xmlns:a16="http://schemas.microsoft.com/office/drawing/2014/main" id="{ADF1BA74-5223-36E5-4971-304F8F8F8447}"/>
              </a:ext>
            </a:extLst>
          </p:cNvPr>
          <p:cNvPicPr>
            <a:picLocks noChangeAspect="1"/>
          </p:cNvPicPr>
          <p:nvPr/>
        </p:nvPicPr>
        <p:blipFill>
          <a:blip r:embed="rId3"/>
          <a:stretch>
            <a:fillRect/>
          </a:stretch>
        </p:blipFill>
        <p:spPr>
          <a:xfrm>
            <a:off x="1810543" y="1326356"/>
            <a:ext cx="8051075" cy="5385609"/>
          </a:xfrm>
          <a:prstGeom prst="rect">
            <a:avLst/>
          </a:prstGeom>
        </p:spPr>
      </p:pic>
      <p:pic>
        <p:nvPicPr>
          <p:cNvPr id="12" name="Picture 11">
            <a:extLst>
              <a:ext uri="{FF2B5EF4-FFF2-40B4-BE49-F238E27FC236}">
                <a16:creationId xmlns:a16="http://schemas.microsoft.com/office/drawing/2014/main" id="{2772C271-1A76-A5F7-0E87-D0EDED137952}"/>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28559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95517B-6BF2-F9BF-CBAC-09D67D428FF9}"/>
              </a:ext>
            </a:extLst>
          </p:cNvPr>
          <p:cNvSpPr txBox="1"/>
          <p:nvPr/>
        </p:nvSpPr>
        <p:spPr>
          <a:xfrm>
            <a:off x="103592" y="4280644"/>
            <a:ext cx="11980951" cy="2655279"/>
          </a:xfrm>
          <a:prstGeom prst="rect">
            <a:avLst/>
          </a:prstGeom>
          <a:noFill/>
        </p:spPr>
        <p:txBody>
          <a:bodyPr wrap="square" lIns="91440" tIns="45720" rIns="91440" bIns="45720" anchor="t">
            <a:spAutoFit/>
          </a:bodyPr>
          <a:lstStyle/>
          <a:p>
            <a:pPr>
              <a:lnSpc>
                <a:spcPct val="107000"/>
              </a:lnSpc>
              <a:spcAft>
                <a:spcPts val="800"/>
              </a:spcAft>
            </a:pPr>
            <a:r>
              <a:rPr lang="en-GB" kern="100" dirty="0">
                <a:effectLst/>
                <a:latin typeface="Calibri"/>
                <a:ea typeface="Calibri"/>
                <a:cs typeface="Times New Roman"/>
              </a:rPr>
              <a:t>The club generates enough cash to fund day to day operations. </a:t>
            </a:r>
            <a:endParaRPr lang="en-GB" kern="100" dirty="0">
              <a:latin typeface="Calibri"/>
              <a:ea typeface="Calibri"/>
              <a:cs typeface="Times New Roman"/>
            </a:endParaRPr>
          </a:p>
          <a:p>
            <a:pPr>
              <a:lnSpc>
                <a:spcPct val="107000"/>
              </a:lnSpc>
              <a:spcAft>
                <a:spcPts val="800"/>
              </a:spcAft>
            </a:pPr>
            <a:r>
              <a:rPr lang="en-GB" kern="100" dirty="0">
                <a:latin typeface="Calibri"/>
                <a:ea typeface="Calibri"/>
                <a:cs typeface="Times New Roman"/>
              </a:rPr>
              <a:t>Last year we were able to fund £322,000 of repairs and renewals</a:t>
            </a:r>
            <a:endParaRPr lang="en-GB" kern="100" dirty="0">
              <a:effectLst/>
              <a:latin typeface="Calibri"/>
              <a:ea typeface="Calibri"/>
              <a:cs typeface="Times New Roman"/>
            </a:endParaRPr>
          </a:p>
          <a:p>
            <a:pPr>
              <a:lnSpc>
                <a:spcPct val="107000"/>
              </a:lnSpc>
            </a:pPr>
            <a:r>
              <a:rPr lang="en-GB" kern="100" dirty="0">
                <a:latin typeface="Calibri"/>
                <a:ea typeface="Calibri"/>
                <a:cs typeface="Times New Roman"/>
              </a:rPr>
              <a:t>But w</a:t>
            </a:r>
            <a:r>
              <a:rPr lang="en-GB" kern="100" dirty="0">
                <a:effectLst/>
                <a:latin typeface="Calibri"/>
                <a:ea typeface="Calibri"/>
                <a:cs typeface="Times New Roman"/>
              </a:rPr>
              <a:t>ith cumulative losses since 2016 of £376,000 we have limited cash reserves</a:t>
            </a:r>
            <a:r>
              <a:rPr lang="en-GB" kern="100" dirty="0">
                <a:latin typeface="Calibri"/>
                <a:ea typeface="Calibri"/>
                <a:cs typeface="Times New Roman"/>
              </a:rPr>
              <a:t>.</a:t>
            </a:r>
            <a:r>
              <a:rPr lang="en-GB" kern="100" dirty="0">
                <a:effectLst/>
                <a:latin typeface="Calibri"/>
                <a:ea typeface="Calibri"/>
                <a:cs typeface="Times New Roman"/>
              </a:rPr>
              <a:t> Covid provided a sizable cash injection, and since then we have lived within our means.</a:t>
            </a:r>
            <a:endParaRPr lang="en-GB" kern="100" dirty="0">
              <a:latin typeface="Calibri"/>
              <a:ea typeface="Calibri"/>
              <a:cs typeface="Times New Roman"/>
            </a:endParaRPr>
          </a:p>
          <a:p>
            <a:pPr>
              <a:lnSpc>
                <a:spcPct val="107000"/>
              </a:lnSpc>
            </a:pPr>
            <a:r>
              <a:rPr lang="en-GB" kern="100" dirty="0">
                <a:effectLst/>
                <a:latin typeface="Calibri"/>
                <a:ea typeface="Calibri"/>
                <a:cs typeface="Times New Roman"/>
              </a:rPr>
              <a:t>We have some major expenditure in the pipeline – funding that will be challenging.</a:t>
            </a:r>
          </a:p>
          <a:p>
            <a:pPr>
              <a:lnSpc>
                <a:spcPct val="107000"/>
              </a:lnSpc>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kern="100" dirty="0">
                <a:effectLst/>
                <a:latin typeface="Calibri"/>
                <a:ea typeface="Calibri"/>
                <a:cs typeface="Times New Roman"/>
              </a:rPr>
              <a:t>This year's budget is for a 45,000 surplus which is below our long term target requirement – but will fund our cap ex for 2025</a:t>
            </a:r>
            <a:r>
              <a:rPr lang="en-GB" b="1" kern="100" dirty="0">
                <a:effectLst/>
                <a:latin typeface="Calibri"/>
                <a:ea typeface="Calibri"/>
                <a:cs typeface="Times New Roman"/>
              </a:rPr>
              <a:t>   </a:t>
            </a:r>
          </a:p>
          <a:p>
            <a:pPr>
              <a:lnSpc>
                <a:spcPct val="107000"/>
              </a:lnSpc>
            </a:pPr>
            <a:endParaRPr lang="en-GB"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0AC5AD8-4C5E-F8B2-78D4-F6C3F55F3B51}"/>
              </a:ext>
            </a:extLst>
          </p:cNvPr>
          <p:cNvSpPr txBox="1">
            <a:spLocks/>
          </p:cNvSpPr>
          <p:nvPr/>
        </p:nvSpPr>
        <p:spPr>
          <a:xfrm>
            <a:off x="0" y="166688"/>
            <a:ext cx="7287635" cy="919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en-US" sz="3600" b="1" dirty="0">
                <a:solidFill>
                  <a:srgbClr val="6699FF"/>
                </a:solidFill>
              </a:rPr>
              <a:t>Year End 31</a:t>
            </a:r>
            <a:r>
              <a:rPr lang="en-US" sz="3600" b="1" baseline="30000" dirty="0">
                <a:solidFill>
                  <a:srgbClr val="6699FF"/>
                </a:solidFill>
              </a:rPr>
              <a:t>st</a:t>
            </a:r>
            <a:r>
              <a:rPr lang="en-US" sz="3600" b="1" dirty="0">
                <a:solidFill>
                  <a:srgbClr val="6699FF"/>
                </a:solidFill>
              </a:rPr>
              <a:t> December 2024</a:t>
            </a:r>
            <a:br>
              <a:rPr lang="en-US" sz="3600" b="1" dirty="0">
                <a:latin typeface="Calibri Light" panose="020F0302020204030204" pitchFamily="34" charset="0"/>
              </a:rPr>
            </a:br>
            <a:r>
              <a:rPr lang="en-US" sz="3600" b="1" dirty="0">
                <a:solidFill>
                  <a:srgbClr val="6699FF"/>
                </a:solidFill>
                <a:latin typeface="Calibri Light"/>
                <a:ea typeface="Calibri Light"/>
                <a:cs typeface="Calibri Light"/>
              </a:rPr>
              <a:t>Keeping the club going</a:t>
            </a:r>
            <a:endParaRPr lang="en-GB" sz="3600" b="1" kern="100" dirty="0">
              <a:latin typeface="Calibri Light"/>
              <a:ea typeface="Calibri Light"/>
              <a:cs typeface="Calibri Light"/>
            </a:endParaRPr>
          </a:p>
        </p:txBody>
      </p:sp>
      <p:pic>
        <p:nvPicPr>
          <p:cNvPr id="8" name="Picture 7">
            <a:extLst>
              <a:ext uri="{FF2B5EF4-FFF2-40B4-BE49-F238E27FC236}">
                <a16:creationId xmlns:a16="http://schemas.microsoft.com/office/drawing/2014/main" id="{E68F051F-C06E-4DA5-BA0B-3ED8B92D07BA}"/>
              </a:ext>
            </a:extLst>
          </p:cNvPr>
          <p:cNvPicPr>
            <a:picLocks noChangeAspect="1"/>
          </p:cNvPicPr>
          <p:nvPr/>
        </p:nvPicPr>
        <p:blipFill>
          <a:blip r:embed="rId3"/>
          <a:stretch>
            <a:fillRect/>
          </a:stretch>
        </p:blipFill>
        <p:spPr>
          <a:xfrm>
            <a:off x="1774825" y="1158955"/>
            <a:ext cx="8007530" cy="2963738"/>
          </a:xfrm>
          <a:prstGeom prst="rect">
            <a:avLst/>
          </a:prstGeom>
        </p:spPr>
      </p:pic>
      <p:pic>
        <p:nvPicPr>
          <p:cNvPr id="10" name="Picture 9">
            <a:extLst>
              <a:ext uri="{FF2B5EF4-FFF2-40B4-BE49-F238E27FC236}">
                <a16:creationId xmlns:a16="http://schemas.microsoft.com/office/drawing/2014/main" id="{2340CDD8-A389-CA27-A51E-85CD5479AAF6}"/>
              </a:ext>
            </a:extLst>
          </p:cNvPr>
          <p:cNvPicPr>
            <a:picLocks noChangeAspect="1"/>
          </p:cNvPicPr>
          <p:nvPr/>
        </p:nvPicPr>
        <p:blipFill>
          <a:blip r:embed="rId4"/>
          <a:stretch>
            <a:fillRect/>
          </a:stretch>
        </p:blipFill>
        <p:spPr>
          <a:xfrm>
            <a:off x="8484739" y="0"/>
            <a:ext cx="3440562" cy="700214"/>
          </a:xfrm>
          <a:prstGeom prst="rect">
            <a:avLst/>
          </a:prstGeom>
        </p:spPr>
      </p:pic>
    </p:spTree>
    <p:extLst>
      <p:ext uri="{BB962C8B-B14F-4D97-AF65-F5344CB8AC3E}">
        <p14:creationId xmlns:p14="http://schemas.microsoft.com/office/powerpoint/2010/main" val="150360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00A2A-7F8C-A6CA-3F0A-97012FE36CCF}"/>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F61B548-05BC-A6CD-2D1C-F8B02A7D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66EBE99-C15D-1693-7481-8AFD485F9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FD52E11-DC3A-F706-4180-C69EFA0B6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4C839770-2B80-680C-A493-2D90BE260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46886CB-DBF1-F62F-21CD-7B65BFA96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08CD2-C4A7-582E-CEC7-1A292CF9745D}"/>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p>
        </p:txBody>
      </p:sp>
      <p:graphicFrame>
        <p:nvGraphicFramePr>
          <p:cNvPr id="6" name="Content Placeholder 5">
            <a:extLst>
              <a:ext uri="{FF2B5EF4-FFF2-40B4-BE49-F238E27FC236}">
                <a16:creationId xmlns:a16="http://schemas.microsoft.com/office/drawing/2014/main" id="{E8F4A068-184A-A5BE-1CB3-458AFC18F574}"/>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6C484E6-4A92-A2DC-A63D-6162AE90788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5C019CEC-07FE-A510-7F98-8D4475F90E00}"/>
              </a:ext>
            </a:extLst>
          </p:cNvPr>
          <p:cNvSpPr txBox="1"/>
          <p:nvPr/>
        </p:nvSpPr>
        <p:spPr>
          <a:xfrm>
            <a:off x="603425" y="1995573"/>
            <a:ext cx="11122298" cy="95410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To budget to make annual surplus to fund Capex and catch-up maintenance</a:t>
            </a:r>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65768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6B0F-4BF2-2F4D-2753-B637CD091BF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FB5A50D-3DC1-9FFE-28D4-FAABF98E1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D7F0C50-FDA7-6E29-437C-E3035D896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E8E2C0DB-01AD-0460-7B3D-89DAEC693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02C386A-5695-34B4-3081-7F57C70C6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9737D9B-909E-F8B0-19E4-EBC11068A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39542E-6FAD-1FF5-C163-42182C9DB357}"/>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endParaRPr lang="en-US"/>
          </a:p>
        </p:txBody>
      </p:sp>
      <p:graphicFrame>
        <p:nvGraphicFramePr>
          <p:cNvPr id="6" name="Content Placeholder 5">
            <a:extLst>
              <a:ext uri="{FF2B5EF4-FFF2-40B4-BE49-F238E27FC236}">
                <a16:creationId xmlns:a16="http://schemas.microsoft.com/office/drawing/2014/main" id="{A951B74F-D86F-607D-6231-EBD603D534D4}"/>
              </a:ext>
            </a:extLst>
          </p:cNvPr>
          <p:cNvGraphicFramePr>
            <a:graphicFrameLocks noGrp="1"/>
          </p:cNvGraphicFramePr>
          <p:nvPr>
            <p:ph idx="1"/>
            <p:extLst>
              <p:ext uri="{D42A27DB-BD31-4B8C-83A1-F6EECF244321}">
                <p14:modId xmlns:p14="http://schemas.microsoft.com/office/powerpoint/2010/main" val="126872631"/>
              </p:ext>
            </p:extLst>
          </p:nvPr>
        </p:nvGraphicFramePr>
        <p:xfrm>
          <a:off x="273843" y="2797968"/>
          <a:ext cx="11647053" cy="1071562"/>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071562">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66977CC-3F4E-B5D9-A8AD-082956518CF9}"/>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47CEE622-1232-271F-0BF3-11F25A784154}"/>
              </a:ext>
            </a:extLst>
          </p:cNvPr>
          <p:cNvSpPr txBox="1"/>
          <p:nvPr/>
        </p:nvSpPr>
        <p:spPr>
          <a:xfrm>
            <a:off x="603425" y="1852698"/>
            <a:ext cx="11122298" cy="4416594"/>
          </a:xfrm>
          <a:prstGeom prst="rect">
            <a:avLst/>
          </a:prstGeom>
          <a:noFill/>
        </p:spPr>
        <p:txBody>
          <a:bodyPr wrap="square" lIns="91440" tIns="45720" rIns="91440" bIns="45720" anchor="t">
            <a:spAutoFit/>
          </a:bodyPr>
          <a:lstStyle/>
          <a:p>
            <a:pPr>
              <a:spcAft>
                <a:spcPts val="600"/>
              </a:spcAft>
              <a:defRPr/>
            </a:pPr>
            <a:r>
              <a:rPr lang="en-US" sz="2800">
                <a:solidFill>
                  <a:srgbClr val="44546A"/>
                </a:solidFill>
                <a:latin typeface="Calibri"/>
                <a:ea typeface="Calibri"/>
                <a:cs typeface="Calibri"/>
              </a:rPr>
              <a:t>Planned Capex for 2025 to 2027</a:t>
            </a:r>
            <a:endParaRPr lang="en-US" sz="2800">
              <a:ea typeface="Calibri"/>
              <a:cs typeface="Calibri"/>
            </a:endParaRPr>
          </a:p>
          <a:p>
            <a:pPr marL="342900" indent="-342900">
              <a:buFont typeface="Arial"/>
              <a:buChar char="•"/>
              <a:defRPr/>
            </a:pPr>
            <a:r>
              <a:rPr lang="en-US" sz="2800">
                <a:solidFill>
                  <a:srgbClr val="44546A"/>
                </a:solidFill>
                <a:ea typeface="+mn-lt"/>
                <a:cs typeface="+mn-lt"/>
              </a:rPr>
              <a:t>Replacement of the Freezers to the kitchen (£18.5k)</a:t>
            </a:r>
            <a:endParaRPr lang="en-US" sz="2800">
              <a:solidFill>
                <a:srgbClr val="000000"/>
              </a:solidFill>
              <a:ea typeface="+mn-lt"/>
              <a:cs typeface="+mn-lt"/>
            </a:endParaRPr>
          </a:p>
          <a:p>
            <a:pPr marL="342900" indent="-342900">
              <a:buFont typeface="Arial"/>
              <a:buChar char="•"/>
              <a:defRPr/>
            </a:pPr>
            <a:r>
              <a:rPr lang="en-US" sz="2800">
                <a:solidFill>
                  <a:srgbClr val="44546A"/>
                </a:solidFill>
                <a:ea typeface="+mn-lt"/>
                <a:cs typeface="+mn-lt"/>
              </a:rPr>
              <a:t>Phased replacement of the balcony beams with Oak (£150k)</a:t>
            </a:r>
            <a:endParaRPr lang="en-US" sz="2800">
              <a:ea typeface="Calibri"/>
              <a:cs typeface="Calibri"/>
            </a:endParaRPr>
          </a:p>
          <a:p>
            <a:pPr marL="342900" indent="-342900">
              <a:buFont typeface="Arial"/>
              <a:buChar char="•"/>
              <a:defRPr/>
            </a:pPr>
            <a:r>
              <a:rPr lang="en-US" sz="2800">
                <a:solidFill>
                  <a:srgbClr val="44546A"/>
                </a:solidFill>
                <a:ea typeface="+mn-lt"/>
                <a:cs typeface="+mn-lt"/>
              </a:rPr>
              <a:t>Fire Safety Recladding of Stocker Block (£60k)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Repair of the entrance roadway (£48K)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Repair of the causeway gabions (£110k)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Refurbishment of the changing rooms and toilets (£20K tbc)</a:t>
            </a:r>
            <a:endParaRPr lang="en-US" sz="2800">
              <a:solidFill>
                <a:srgbClr val="000000"/>
              </a:solidFill>
              <a:ea typeface="+mn-lt"/>
              <a:cs typeface="+mn-lt"/>
            </a:endParaRPr>
          </a:p>
          <a:p>
            <a:pPr marL="342900" indent="-342900">
              <a:buFont typeface="Arial"/>
              <a:buChar char="•"/>
              <a:defRPr/>
            </a:pPr>
            <a:r>
              <a:rPr lang="en-US" sz="2800">
                <a:solidFill>
                  <a:srgbClr val="44546A"/>
                </a:solidFill>
                <a:ea typeface="+mn-lt"/>
                <a:cs typeface="+mn-lt"/>
              </a:rPr>
              <a:t>Replace Dunes Block showers (£10K)</a:t>
            </a:r>
            <a:endParaRPr lang="en-US" sz="2800">
              <a:ea typeface="Calibri" panose="020F0502020204030204"/>
              <a:cs typeface="Calibri" panose="020F0502020204030204"/>
            </a:endParaRPr>
          </a:p>
          <a:p>
            <a:pPr marL="342900" indent="-342900">
              <a:buFont typeface="Arial"/>
              <a:buChar char="•"/>
              <a:defRPr/>
            </a:pPr>
            <a:r>
              <a:rPr lang="en-US" sz="2800">
                <a:solidFill>
                  <a:srgbClr val="44546A"/>
                </a:solidFill>
                <a:ea typeface="+mn-lt"/>
                <a:cs typeface="+mn-lt"/>
              </a:rPr>
              <a:t>Sleeper replacement around the estate (£15k)</a:t>
            </a:r>
            <a:endParaRPr lang="en-US" sz="2800">
              <a:ea typeface="Calibri" panose="020F0502020204030204"/>
              <a:cs typeface="Calibri" panose="020F0502020204030204"/>
            </a:endParaRPr>
          </a:p>
          <a:p>
            <a:pPr marL="285750" indent="-285750">
              <a:spcAft>
                <a:spcPts val="600"/>
              </a:spcAft>
              <a:buFont typeface="Arial" panose="020B0604020202020204" pitchFamily="34" charset="0"/>
              <a:buChar char="•"/>
              <a:defRPr/>
            </a:pPr>
            <a:endParaRPr lang="en-US" sz="24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21615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AD51A-F448-DE3B-AE23-5053BBE9DC1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C45E91A-D2FC-2773-5737-B5DE93048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2AB9F96-6499-50BC-5138-84CF3A388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234FE0E-1A81-2936-9896-E71BECFC8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B06C831-9E19-E72C-5517-D9D60515C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79A460A-23D4-82C1-E499-1CC4FEC4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E6A88F-9D82-59DD-2890-AF7483060179}"/>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Financial Thinking 2025 onwards</a:t>
            </a:r>
          </a:p>
        </p:txBody>
      </p:sp>
      <p:graphicFrame>
        <p:nvGraphicFramePr>
          <p:cNvPr id="6" name="Content Placeholder 5">
            <a:extLst>
              <a:ext uri="{FF2B5EF4-FFF2-40B4-BE49-F238E27FC236}">
                <a16:creationId xmlns:a16="http://schemas.microsoft.com/office/drawing/2014/main" id="{E69AA801-5B22-8523-B2B0-BF79F1FB1E9F}"/>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1A17A7D9-357C-C849-11F0-207CEB575D15}"/>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1E3FBB37-4087-1347-DE0B-DFE52E52FE19}"/>
              </a:ext>
            </a:extLst>
          </p:cNvPr>
          <p:cNvSpPr txBox="1"/>
          <p:nvPr/>
        </p:nvSpPr>
        <p:spPr>
          <a:xfrm>
            <a:off x="603425" y="2102729"/>
            <a:ext cx="11122298" cy="1892826"/>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To budget to make annual surplus to fund Capex and catch-up maintenance</a:t>
            </a:r>
            <a:endParaRPr lang="en-US" sz="28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800">
                <a:solidFill>
                  <a:srgbClr val="44546A"/>
                </a:solidFill>
                <a:latin typeface="Calibri"/>
                <a:ea typeface="Calibri"/>
                <a:cs typeface="Calibri"/>
              </a:rPr>
              <a:t>Start to build a cash reserve – notionally equal to our committed outgoings</a:t>
            </a:r>
          </a:p>
        </p:txBody>
      </p:sp>
      <p:sp>
        <p:nvSpPr>
          <p:cNvPr id="3" name="TextBox 2">
            <a:extLst>
              <a:ext uri="{FF2B5EF4-FFF2-40B4-BE49-F238E27FC236}">
                <a16:creationId xmlns:a16="http://schemas.microsoft.com/office/drawing/2014/main" id="{C04D8406-806D-0763-A6AA-AE07BC0328AC}"/>
              </a:ext>
            </a:extLst>
          </p:cNvPr>
          <p:cNvSpPr txBox="1"/>
          <p:nvPr/>
        </p:nvSpPr>
        <p:spPr>
          <a:xfrm>
            <a:off x="604115" y="4509344"/>
            <a:ext cx="11122298" cy="1154162"/>
          </a:xfrm>
          <a:prstGeom prst="rect">
            <a:avLst/>
          </a:prstGeom>
          <a:noFill/>
        </p:spPr>
        <p:txBody>
          <a:bodyPr wrap="square" lIns="91440" tIns="45720" rIns="91440" bIns="45720" anchor="t">
            <a:spAutoFit/>
          </a:bodyPr>
          <a:lstStyle/>
          <a:p>
            <a:pPr>
              <a:spcAft>
                <a:spcPts val="600"/>
              </a:spcAft>
              <a:defRPr/>
            </a:pPr>
            <a:r>
              <a:rPr lang="en-US" sz="3200" i="1">
                <a:solidFill>
                  <a:srgbClr val="44546A"/>
                </a:solidFill>
                <a:latin typeface="Calibri"/>
                <a:ea typeface="Calibri"/>
                <a:cs typeface="Calibri"/>
              </a:rPr>
              <a:t>Key Question:</a:t>
            </a:r>
            <a:endParaRPr lang="en-US" sz="28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3200" i="1">
                <a:solidFill>
                  <a:srgbClr val="44546A"/>
                </a:solidFill>
                <a:latin typeface="Calibri"/>
                <a:ea typeface="Calibri"/>
                <a:cs typeface="Calibri"/>
              </a:rPr>
              <a:t>What do we want our club to look like in 20 years' time (2045)</a:t>
            </a:r>
            <a:endParaRPr lang="en-US" sz="28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2807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D524-D76D-D5A4-3CA5-ACC631D6C85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2D38B15-6991-E31F-5D8C-B58C8881A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74101C8-0ABB-5277-98A1-FC5D7B24B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81E5F84-6AB3-5DF0-D401-B507B49A5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51C9847D-46C7-020B-0DD9-8278BA804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3B05EE44-9CC0-967C-094D-FDD5CB8C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F972C7-DD69-40A1-45B3-9FDFDDFE6473}"/>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Summary</a:t>
            </a:r>
          </a:p>
        </p:txBody>
      </p:sp>
      <p:graphicFrame>
        <p:nvGraphicFramePr>
          <p:cNvPr id="6" name="Content Placeholder 5">
            <a:extLst>
              <a:ext uri="{FF2B5EF4-FFF2-40B4-BE49-F238E27FC236}">
                <a16:creationId xmlns:a16="http://schemas.microsoft.com/office/drawing/2014/main" id="{74D5D129-5619-FA07-713B-AB234D2B9D2B}"/>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EE00857-9A32-46C5-F573-D565C68634B1}"/>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11788800-6F24-FAD9-DD52-229405D5F798}"/>
              </a:ext>
            </a:extLst>
          </p:cNvPr>
          <p:cNvSpPr txBox="1"/>
          <p:nvPr/>
        </p:nvSpPr>
        <p:spPr>
          <a:xfrm>
            <a:off x="610614" y="2125868"/>
            <a:ext cx="11122298" cy="3801041"/>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Met our financial objective for 2024 which was to generate a surplus of £100k to meet our CAPEX requirements for the year</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'On Water' activities continue to make very positive contribution</a:t>
            </a:r>
            <a:endParaRPr lang="en-US"/>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Contribution of 'Off Water' activities is better now than for some years – revenue from our accommodation brought House into a cash surplus position</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Costs are being kept tightly under control</a:t>
            </a: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Decline in membership numbers continue to be a challenge – particularly Family memberships, some changing to Adult Single or Adult Couple (without Children)</a:t>
            </a:r>
            <a:endParaRPr lang="en-US" sz="2400">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sz="2400">
                <a:solidFill>
                  <a:srgbClr val="44546A"/>
                </a:solidFill>
                <a:latin typeface="Calibri"/>
                <a:ea typeface="Calibri"/>
                <a:cs typeface="Calibri"/>
              </a:rPr>
              <a:t>While we are heading in the right direction, there remains more to do   </a:t>
            </a:r>
            <a:endParaRPr lang="en-US" sz="24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45584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250C-03F7-01F0-7ACA-D9A777EEE411}"/>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F2C9BC17-F458-0518-D8DC-E879DA71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5B88694-1FC3-422D-214B-D70AE7162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0E733E41-7DCC-E26D-F9CD-D7E0A1705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DF97810-18E6-C43D-7E89-EE3E08B02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E5CA519-777C-BFC5-24DA-EA029441D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040AE8-EAE2-EC3E-1F3A-8C1E431D0BA7}"/>
              </a:ext>
            </a:extLst>
          </p:cNvPr>
          <p:cNvSpPr>
            <a:spLocks noGrp="1"/>
          </p:cNvSpPr>
          <p:nvPr>
            <p:ph type="title"/>
          </p:nvPr>
        </p:nvSpPr>
        <p:spPr>
          <a:xfrm>
            <a:off x="607128" y="278535"/>
            <a:ext cx="9895951" cy="1033669"/>
          </a:xfrm>
        </p:spPr>
        <p:txBody>
          <a:bodyPr>
            <a:normAutofit/>
          </a:bodyPr>
          <a:lstStyle/>
          <a:p>
            <a:r>
              <a:rPr lang="en-US" sz="4000">
                <a:solidFill>
                  <a:srgbClr val="FFFFFF"/>
                </a:solidFill>
                <a:ea typeface="Calibri Light"/>
                <a:cs typeface="Calibri Light"/>
              </a:rPr>
              <a:t>Thanks are due to..</a:t>
            </a:r>
          </a:p>
        </p:txBody>
      </p:sp>
      <p:graphicFrame>
        <p:nvGraphicFramePr>
          <p:cNvPr id="6" name="Content Placeholder 5">
            <a:extLst>
              <a:ext uri="{FF2B5EF4-FFF2-40B4-BE49-F238E27FC236}">
                <a16:creationId xmlns:a16="http://schemas.microsoft.com/office/drawing/2014/main" id="{09339EB3-1CBA-5076-58EA-3C1AEA8FF040}"/>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F96E0A3E-5886-A2DA-5097-5E72C0A401F1}"/>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29B00EF2-2120-9967-605E-BBDFD0249E66}"/>
              </a:ext>
            </a:extLst>
          </p:cNvPr>
          <p:cNvSpPr txBox="1"/>
          <p:nvPr/>
        </p:nvSpPr>
        <p:spPr>
          <a:xfrm>
            <a:off x="354022" y="1869276"/>
            <a:ext cx="11565502" cy="1400383"/>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sz="4000">
                <a:solidFill>
                  <a:srgbClr val="44546A"/>
                </a:solidFill>
                <a:latin typeface="Calibri"/>
                <a:cs typeface="Calibri"/>
              </a:rPr>
              <a:t>Dave Nicholls</a:t>
            </a:r>
            <a:endParaRPr lang="en-US" sz="4000">
              <a:ea typeface="Calibri"/>
              <a:cs typeface="Calibri"/>
            </a:endParaRPr>
          </a:p>
          <a:p>
            <a:pPr marL="285750" indent="-285750">
              <a:spcAft>
                <a:spcPts val="600"/>
              </a:spcAft>
              <a:buFont typeface="Arial" panose="020B0604020202020204" pitchFamily="34" charset="0"/>
              <a:buChar char="•"/>
              <a:defRPr/>
            </a:pPr>
            <a:r>
              <a:rPr lang="en-US" sz="4000">
                <a:solidFill>
                  <a:srgbClr val="44546A"/>
                </a:solidFill>
                <a:latin typeface="Calibri"/>
                <a:ea typeface="Calibri"/>
                <a:cs typeface="Calibri"/>
              </a:rPr>
              <a:t>Henry Message</a:t>
            </a:r>
            <a:endParaRPr lang="en-US" sz="4000">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78676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6" y="278535"/>
            <a:ext cx="9895951" cy="1033669"/>
          </a:xfrm>
        </p:spPr>
        <p:txBody>
          <a:bodyPr>
            <a:normAutofit/>
          </a:bodyPr>
          <a:lstStyle/>
          <a:p>
            <a:r>
              <a:rPr lang="en-US" sz="4000">
                <a:solidFill>
                  <a:srgbClr val="FFFFFF"/>
                </a:solidFill>
              </a:rPr>
              <a:t>OUR AGREED OBJECTIVES</a:t>
            </a:r>
            <a:br>
              <a:rPr lang="en-US" sz="4000">
                <a:solidFill>
                  <a:srgbClr val="FFFFFF"/>
                </a:solidFill>
              </a:rPr>
            </a:br>
            <a:r>
              <a:rPr lang="en-US" sz="2700">
                <a:solidFill>
                  <a:srgbClr val="FFFFFF"/>
                </a:solidFill>
              </a:rPr>
              <a:t>as defined in the Rules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230659311"/>
              </p:ext>
            </p:extLst>
          </p:nvPr>
        </p:nvGraphicFramePr>
        <p:xfrm>
          <a:off x="272471" y="1732143"/>
          <a:ext cx="11647053" cy="456438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3758683">
                <a:tc>
                  <a:txBody>
                    <a:bodyPr/>
                    <a:lstStyle/>
                    <a:p>
                      <a:pPr algn="l" fontAlgn="b">
                        <a:lnSpc>
                          <a:spcPct val="100000"/>
                        </a:lnSpc>
                      </a:pPr>
                      <a:r>
                        <a:rPr lang="en-US" sz="2600" b="1" i="0" u="none" strike="noStrike">
                          <a:solidFill>
                            <a:schemeClr val="tx2">
                              <a:lumMod val="75000"/>
                            </a:schemeClr>
                          </a:solidFill>
                          <a:effectLst/>
                          <a:latin typeface="Calibri" panose="020F0502020204030204" pitchFamily="34" charset="0"/>
                        </a:rPr>
                        <a:t>The objects of the Club shall be to promote excellence in racing under sail and to encourage cruising under sail and/or power through:</a:t>
                      </a:r>
                    </a:p>
                    <a:p>
                      <a:pPr algn="l" fontAlgn="b">
                        <a:lnSpc>
                          <a:spcPct val="100000"/>
                        </a:lnSpc>
                      </a:pPr>
                      <a:endParaRPr lang="en-US" sz="2600" b="0" i="0" u="none" strike="noStrike">
                        <a:solidFill>
                          <a:schemeClr val="tx2">
                            <a:lumMod val="75000"/>
                          </a:schemeClr>
                        </a:solidFill>
                        <a:effectLst/>
                        <a:latin typeface="Calibri" panose="020F0502020204030204" pitchFamily="34" charset="0"/>
                      </a:endParaRPr>
                    </a:p>
                    <a:p>
                      <a:pPr algn="l" fontAlgn="b">
                        <a:lnSpc>
                          <a:spcPct val="100000"/>
                        </a:lnSpc>
                        <a:spcBef>
                          <a:spcPts val="0"/>
                        </a:spcBef>
                      </a:pPr>
                      <a:r>
                        <a:rPr lang="en-US" sz="2600" b="0" i="0" u="none" strike="noStrike">
                          <a:solidFill>
                            <a:schemeClr val="tx2">
                              <a:lumMod val="75000"/>
                            </a:schemeClr>
                          </a:solidFill>
                          <a:effectLst/>
                          <a:latin typeface="Calibri"/>
                        </a:rPr>
                        <a:t>- Developing and nurturing a club culture based on social interaction, member</a:t>
                      </a:r>
                    </a:p>
                    <a:p>
                      <a:pPr algn="l" fontAlgn="b">
                        <a:lnSpc>
                          <a:spcPct val="100000"/>
                        </a:lnSpc>
                        <a:spcBef>
                          <a:spcPts val="0"/>
                        </a:spcBef>
                        <a:spcAft>
                          <a:spcPts val="600"/>
                        </a:spcAft>
                      </a:pPr>
                      <a:r>
                        <a:rPr lang="en-US" sz="2600" b="0" i="0" u="none" strike="noStrike">
                          <a:solidFill>
                            <a:schemeClr val="tx2">
                              <a:lumMod val="75000"/>
                            </a:schemeClr>
                          </a:solidFill>
                          <a:effectLst/>
                          <a:latin typeface="Calibri"/>
                        </a:rPr>
                        <a:t>engagement, team spirit and safety </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Facilitating and encouraging participation and enjoyment of all forms of sailing and watersports as approved by the General Committee</a:t>
                      </a:r>
                    </a:p>
                    <a:p>
                      <a:pPr lvl="0" algn="l">
                        <a:lnSpc>
                          <a:spcPct val="100000"/>
                        </a:lnSpc>
                        <a:spcBef>
                          <a:spcPts val="0"/>
                        </a:spcBef>
                        <a:spcAft>
                          <a:spcPts val="600"/>
                        </a:spcAft>
                        <a:buNone/>
                      </a:pPr>
                      <a:r>
                        <a:rPr lang="en-US" sz="2600" b="1" i="1" u="none" strike="noStrike">
                          <a:solidFill>
                            <a:schemeClr val="tx2">
                              <a:lumMod val="75000"/>
                            </a:schemeClr>
                          </a:solidFill>
                          <a:effectLst/>
                          <a:latin typeface="Calibri"/>
                        </a:rPr>
                        <a:t>-</a:t>
                      </a:r>
                      <a:r>
                        <a:rPr lang="en-US" sz="2600" b="0" i="0" u="none" strike="noStrike">
                          <a:solidFill>
                            <a:schemeClr val="tx2">
                              <a:lumMod val="75000"/>
                            </a:schemeClr>
                          </a:solidFill>
                          <a:effectLst/>
                          <a:latin typeface="Calibri"/>
                        </a:rPr>
                        <a:t> Inspiring current and future generations in the pursuit of sailing excellence</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Offering world class events and championships</a:t>
                      </a:r>
                      <a:br>
                        <a:rPr lang="en-US" sz="2600" b="0" i="0" u="none" strike="noStrike">
                          <a:solidFill>
                            <a:schemeClr val="tx2">
                              <a:lumMod val="75000"/>
                            </a:schemeClr>
                          </a:solidFill>
                          <a:effectLst/>
                          <a:latin typeface="Calibri"/>
                        </a:rPr>
                      </a:br>
                      <a:r>
                        <a:rPr lang="en-US" sz="2600" b="0" i="0" u="none" strike="noStrike">
                          <a:solidFill>
                            <a:schemeClr val="tx2">
                              <a:lumMod val="75000"/>
                            </a:schemeClr>
                          </a:solidFill>
                          <a:effectLst/>
                          <a:latin typeface="Calibri"/>
                        </a:rPr>
                        <a:t>- Ensuring financial sustainability for the Club, its resources and facilities</a:t>
                      </a:r>
                      <a:endParaRPr lang="en-US" sz="2600" b="1" i="1" u="none" strike="noStrike">
                        <a:solidFill>
                          <a:schemeClr val="tx2">
                            <a:lumMod val="75000"/>
                          </a:schemeClr>
                        </a:solidFill>
                        <a:effectLst/>
                        <a:latin typeface="Calibri"/>
                      </a:endParaRPr>
                    </a:p>
                    <a:p>
                      <a:pPr marL="0" indent="0" algn="l" fontAlgn="b">
                        <a:lnSpc>
                          <a:spcPct val="100000"/>
                        </a:lnSpc>
                        <a:spcBef>
                          <a:spcPts val="0"/>
                        </a:spcBef>
                        <a:spcAft>
                          <a:spcPts val="600"/>
                        </a:spcAft>
                        <a:buFontTx/>
                        <a:buNone/>
                      </a:pPr>
                      <a:r>
                        <a:rPr lang="en-US" sz="2600" b="0" i="0" u="none" strike="noStrike">
                          <a:solidFill>
                            <a:schemeClr val="tx2">
                              <a:lumMod val="75000"/>
                            </a:schemeClr>
                          </a:solidFill>
                          <a:effectLst/>
                          <a:latin typeface="Calibri"/>
                        </a:rPr>
                        <a:t>- Protecting and sustaining our local natural environment</a:t>
                      </a:r>
                      <a:endParaRPr lang="en-US" sz="2600" b="0"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39005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OBJECTS OF THE CLUB</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4068334366"/>
              </p:ext>
            </p:extLst>
          </p:nvPr>
        </p:nvGraphicFramePr>
        <p:xfrm>
          <a:off x="367324" y="2120786"/>
          <a:ext cx="11457347" cy="415290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400" b="0" i="0" u="none" strike="noStrike" kern="1200">
                          <a:solidFill>
                            <a:schemeClr val="tx2">
                              <a:lumMod val="75000"/>
                            </a:schemeClr>
                          </a:solidFill>
                          <a:effectLst/>
                          <a:latin typeface="+mn-lt"/>
                          <a:ea typeface="+mn-ea"/>
                          <a:cs typeface="+mn-cs"/>
                        </a:rPr>
                        <a:t>Each object has a short label, for ease of reference:</a:t>
                      </a:r>
                    </a:p>
                    <a:p>
                      <a:pPr algn="l" fontAlgn="b">
                        <a:lnSpc>
                          <a:spcPct val="100000"/>
                        </a:lnSpc>
                        <a:spcBef>
                          <a:spcPts val="0"/>
                        </a:spcBef>
                      </a:pPr>
                      <a:r>
                        <a:rPr lang="en-US" sz="2400" b="0" i="0" u="none" strike="noStrike">
                          <a:solidFill>
                            <a:schemeClr val="tx2">
                              <a:lumMod val="75000"/>
                            </a:schemeClr>
                          </a:solidFill>
                          <a:effectLst/>
                          <a:latin typeface="+mn-lt"/>
                        </a:rPr>
                        <a:t>- Developing and nurturing a club culture based on social interaction, member engagement, team spirit and safety = </a:t>
                      </a:r>
                      <a:r>
                        <a:rPr lang="en-US" sz="2400" b="1" i="0" u="none" strike="noStrike">
                          <a:solidFill>
                            <a:schemeClr val="tx2">
                              <a:lumMod val="75000"/>
                            </a:schemeClr>
                          </a:solidFill>
                          <a:effectLst/>
                          <a:latin typeface="+mn-lt"/>
                        </a:rPr>
                        <a:t>CLUB CULTURE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Facilitating and encouraging participation and enjoyment of all forms of sailing and watersports as approved by the General Committee = </a:t>
                      </a:r>
                      <a:r>
                        <a:rPr lang="en-US" sz="2400" b="1" i="0" u="none" strike="noStrike">
                          <a:solidFill>
                            <a:schemeClr val="tx2">
                              <a:lumMod val="75000"/>
                            </a:schemeClr>
                          </a:solidFill>
                          <a:effectLst/>
                          <a:latin typeface="+mn-lt"/>
                        </a:rPr>
                        <a:t>PARTICIPATION</a:t>
                      </a:r>
                    </a:p>
                    <a:p>
                      <a:pPr lvl="0" algn="l">
                        <a:lnSpc>
                          <a:spcPct val="100000"/>
                        </a:lnSpc>
                        <a:spcBef>
                          <a:spcPts val="0"/>
                        </a:spcBef>
                        <a:spcAft>
                          <a:spcPts val="600"/>
                        </a:spcAft>
                        <a:buNone/>
                      </a:pPr>
                      <a:r>
                        <a:rPr lang="en-US" sz="2400" b="1" i="1" u="none" strike="noStrike">
                          <a:solidFill>
                            <a:schemeClr val="tx2">
                              <a:lumMod val="75000"/>
                            </a:schemeClr>
                          </a:solidFill>
                          <a:effectLst/>
                          <a:latin typeface="+mn-lt"/>
                        </a:rPr>
                        <a:t>-</a:t>
                      </a:r>
                      <a:r>
                        <a:rPr lang="en-US" sz="2400" b="0" i="0" u="none" strike="noStrike">
                          <a:solidFill>
                            <a:schemeClr val="tx2">
                              <a:lumMod val="75000"/>
                            </a:schemeClr>
                          </a:solidFill>
                          <a:effectLst/>
                          <a:latin typeface="+mn-lt"/>
                        </a:rPr>
                        <a:t> Inspiring current and future generations in the pursuit of sailing excellence = </a:t>
                      </a:r>
                      <a:r>
                        <a:rPr lang="en-US" sz="2400" b="1" i="0" u="none" strike="noStrike">
                          <a:solidFill>
                            <a:schemeClr val="tx2">
                              <a:lumMod val="75000"/>
                            </a:schemeClr>
                          </a:solidFill>
                          <a:effectLst/>
                          <a:latin typeface="+mn-lt"/>
                        </a:rPr>
                        <a:t>SAILING EXCELLENCE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Offering world class events and championships = </a:t>
                      </a:r>
                      <a:r>
                        <a:rPr lang="en-US" sz="2400" b="1" i="0" u="none" strike="noStrike">
                          <a:solidFill>
                            <a:schemeClr val="tx2">
                              <a:lumMod val="75000"/>
                            </a:schemeClr>
                          </a:solidFill>
                          <a:effectLst/>
                          <a:latin typeface="+mn-lt"/>
                        </a:rPr>
                        <a:t>CHAMPIONSHIP VENUE</a:t>
                      </a:r>
                      <a:br>
                        <a:rPr lang="en-US" sz="2400" b="0" i="0" u="none" strike="noStrike">
                          <a:solidFill>
                            <a:schemeClr val="tx2">
                              <a:lumMod val="75000"/>
                            </a:schemeClr>
                          </a:solidFill>
                          <a:effectLst/>
                          <a:latin typeface="+mn-lt"/>
                        </a:rPr>
                      </a:br>
                      <a:r>
                        <a:rPr lang="en-US" sz="2400" b="0" i="0" u="none" strike="noStrike">
                          <a:solidFill>
                            <a:schemeClr val="tx2">
                              <a:lumMod val="75000"/>
                            </a:schemeClr>
                          </a:solidFill>
                          <a:effectLst/>
                          <a:latin typeface="+mn-lt"/>
                        </a:rPr>
                        <a:t>- Ensuring financial sustainability for the Club, its resources and facilities = </a:t>
                      </a:r>
                      <a:r>
                        <a:rPr lang="en-US" sz="2400" b="1" i="0" u="none" strike="noStrike">
                          <a:solidFill>
                            <a:schemeClr val="tx2">
                              <a:lumMod val="75000"/>
                            </a:schemeClr>
                          </a:solidFill>
                          <a:effectLst/>
                          <a:latin typeface="+mn-lt"/>
                        </a:rPr>
                        <a:t>FINANCIAL SUSTAINABILITY</a:t>
                      </a:r>
                      <a:endParaRPr lang="en-US" sz="2400" b="1" i="1" u="none" strike="noStrike">
                        <a:solidFill>
                          <a:schemeClr val="tx2">
                            <a:lumMod val="75000"/>
                          </a:schemeClr>
                        </a:solidFill>
                        <a:effectLst/>
                        <a:latin typeface="+mn-lt"/>
                      </a:endParaRPr>
                    </a:p>
                    <a:p>
                      <a:pPr marL="0" indent="0" algn="l" fontAlgn="b">
                        <a:lnSpc>
                          <a:spcPct val="100000"/>
                        </a:lnSpc>
                        <a:spcBef>
                          <a:spcPts val="0"/>
                        </a:spcBef>
                        <a:spcAft>
                          <a:spcPts val="600"/>
                        </a:spcAft>
                        <a:buFontTx/>
                        <a:buNone/>
                      </a:pPr>
                      <a:r>
                        <a:rPr lang="en-US" sz="2400" b="0" i="0" u="none" strike="noStrike">
                          <a:solidFill>
                            <a:schemeClr val="tx2">
                              <a:lumMod val="75000"/>
                            </a:schemeClr>
                          </a:solidFill>
                          <a:effectLst/>
                          <a:latin typeface="+mn-lt"/>
                        </a:rPr>
                        <a:t>- Protecting and sustaining our local natural environment = </a:t>
                      </a:r>
                      <a:r>
                        <a:rPr lang="en-US" sz="2400" b="1" i="0" u="none" strike="noStrike">
                          <a:solidFill>
                            <a:schemeClr val="tx2">
                              <a:lumMod val="75000"/>
                            </a:schemeClr>
                          </a:solidFill>
                          <a:effectLst/>
                          <a:latin typeface="+mn-lt"/>
                        </a:rPr>
                        <a:t>ENVIRONMENT</a:t>
                      </a: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3031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93173" y="332478"/>
            <a:ext cx="9895951" cy="1033669"/>
          </a:xfrm>
        </p:spPr>
        <p:txBody>
          <a:bodyPr>
            <a:normAutofit/>
          </a:bodyPr>
          <a:lstStyle/>
          <a:p>
            <a:r>
              <a:rPr lang="en-US" sz="4000">
                <a:solidFill>
                  <a:srgbClr val="FFFFFF"/>
                </a:solidFill>
              </a:rPr>
              <a:t>GUIDING PRINCIPLES AND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628433150"/>
              </p:ext>
            </p:extLst>
          </p:nvPr>
        </p:nvGraphicFramePr>
        <p:xfrm>
          <a:off x="459350" y="1667252"/>
          <a:ext cx="11267550" cy="3288373"/>
        </p:xfrm>
        <a:graphic>
          <a:graphicData uri="http://schemas.openxmlformats.org/drawingml/2006/table">
            <a:tbl>
              <a:tblPr/>
              <a:tblGrid>
                <a:gridCol w="11267550">
                  <a:extLst>
                    <a:ext uri="{9D8B030D-6E8A-4147-A177-3AD203B41FA5}">
                      <a16:colId xmlns:a16="http://schemas.microsoft.com/office/drawing/2014/main" val="2655265638"/>
                    </a:ext>
                  </a:extLst>
                </a:gridCol>
              </a:tblGrid>
              <a:tr h="3288373">
                <a:tc>
                  <a:txBody>
                    <a:bodyPr/>
                    <a:lstStyle/>
                    <a:p>
                      <a:pPr algn="l" fontAlgn="b">
                        <a:lnSpc>
                          <a:spcPct val="100000"/>
                        </a:lnSpc>
                      </a:pPr>
                      <a:r>
                        <a:rPr lang="en-US" sz="2400" b="0" i="0" u="none" strike="noStrike">
                          <a:solidFill>
                            <a:schemeClr val="tx2">
                              <a:lumMod val="75000"/>
                            </a:schemeClr>
                          </a:solidFill>
                          <a:effectLst/>
                          <a:latin typeface="Calibri" panose="020F0502020204030204" pitchFamily="34" charset="0"/>
                        </a:rPr>
                        <a:t>Our 1 to 5-year plans must underpin the achievement of our objectives.</a:t>
                      </a:r>
                    </a:p>
                    <a:p>
                      <a:pPr algn="l" fontAlgn="b">
                        <a:lnSpc>
                          <a:spcPct val="100000"/>
                        </a:lnSpc>
                      </a:pPr>
                      <a:endParaRPr lang="en-US" sz="2400" b="0" i="0" u="none" strike="noStrike">
                        <a:solidFill>
                          <a:schemeClr val="tx2">
                            <a:lumMod val="75000"/>
                          </a:schemeClr>
                        </a:solidFill>
                        <a:effectLst/>
                        <a:latin typeface="Calibri" panose="020F0502020204030204" pitchFamily="34" charset="0"/>
                      </a:endParaRPr>
                    </a:p>
                    <a:p>
                      <a:pPr algn="l" fontAlgn="b">
                        <a:lnSpc>
                          <a:spcPct val="100000"/>
                        </a:lnSpc>
                      </a:pPr>
                      <a:r>
                        <a:rPr lang="en-US" sz="2400" b="0" i="0" u="none" strike="noStrike">
                          <a:solidFill>
                            <a:schemeClr val="tx2">
                              <a:lumMod val="75000"/>
                            </a:schemeClr>
                          </a:solidFill>
                          <a:effectLst/>
                          <a:latin typeface="Calibri" panose="020F0502020204030204" pitchFamily="34" charset="0"/>
                        </a:rPr>
                        <a:t>Guiding principles for each objective have therefore been defined to provide clarity of direction and common goals. </a:t>
                      </a:r>
                    </a:p>
                    <a:p>
                      <a:pPr algn="l" fontAlgn="b">
                        <a:lnSpc>
                          <a:spcPct val="100000"/>
                        </a:lnSpc>
                      </a:pPr>
                      <a:endParaRPr lang="en-US" sz="2400" b="0" i="0" u="none" strike="noStrike">
                        <a:solidFill>
                          <a:schemeClr val="tx2">
                            <a:lumMod val="75000"/>
                          </a:schemeClr>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a:solidFill>
                            <a:schemeClr val="tx2">
                              <a:lumMod val="75000"/>
                            </a:schemeClr>
                          </a:solidFill>
                          <a:effectLst/>
                          <a:latin typeface="Calibri" panose="020F0502020204030204" pitchFamily="34" charset="0"/>
                        </a:rPr>
                        <a:t>Action planning will be guided by the principles. The principles and plans will be reviewed and updated each year. Progress v associated plans will be reviewed regularly at Committee meetings.</a:t>
                      </a:r>
                      <a:endParaRPr lang="en-US" sz="18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pic>
        <p:nvPicPr>
          <p:cNvPr id="3" name="Picture 2">
            <a:extLst>
              <a:ext uri="{FF2B5EF4-FFF2-40B4-BE49-F238E27FC236}">
                <a16:creationId xmlns:a16="http://schemas.microsoft.com/office/drawing/2014/main" id="{E9A510AA-B072-AEEA-BB1A-3FFFF4881DEE}"/>
              </a:ext>
            </a:extLst>
          </p:cNvPr>
          <p:cNvPicPr>
            <a:picLocks noChangeAspect="1"/>
          </p:cNvPicPr>
          <p:nvPr/>
        </p:nvPicPr>
        <p:blipFill>
          <a:blip r:embed="rId4"/>
          <a:stretch>
            <a:fillRect/>
          </a:stretch>
        </p:blipFill>
        <p:spPr>
          <a:xfrm>
            <a:off x="693173" y="4709653"/>
            <a:ext cx="9109427" cy="2480826"/>
          </a:xfrm>
          <a:prstGeom prst="rect">
            <a:avLst/>
          </a:prstGeom>
        </p:spPr>
      </p:pic>
    </p:spTree>
    <p:extLst>
      <p:ext uri="{BB962C8B-B14F-4D97-AF65-F5344CB8AC3E}">
        <p14:creationId xmlns:p14="http://schemas.microsoft.com/office/powerpoint/2010/main" val="415433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007806" y="214927"/>
            <a:ext cx="5297577" cy="1033669"/>
          </a:xfrm>
        </p:spPr>
        <p:txBody>
          <a:bodyPr>
            <a:normAutofit fontScale="90000"/>
          </a:bodyPr>
          <a:lstStyle/>
          <a:p>
            <a:r>
              <a:rPr lang="en-US" sz="4000">
                <a:solidFill>
                  <a:srgbClr val="FFFFFF"/>
                </a:solidFill>
              </a:rPr>
              <a:t>HISC 5 YEAR PLAN Process </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338690"/>
            <a:ext cx="3033023" cy="617273"/>
          </a:xfrm>
          <a:prstGeom prst="rect">
            <a:avLst/>
          </a:prstGeom>
        </p:spPr>
      </p:pic>
      <p:sp>
        <p:nvSpPr>
          <p:cNvPr id="8" name="Rectangle: Rounded Corners 7">
            <a:extLst>
              <a:ext uri="{FF2B5EF4-FFF2-40B4-BE49-F238E27FC236}">
                <a16:creationId xmlns:a16="http://schemas.microsoft.com/office/drawing/2014/main" id="{0E0D5C12-0E04-08A6-94EE-D44EEABB36EB}"/>
              </a:ext>
            </a:extLst>
          </p:cNvPr>
          <p:cNvSpPr/>
          <p:nvPr/>
        </p:nvSpPr>
        <p:spPr>
          <a:xfrm>
            <a:off x="1144989" y="1812900"/>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Rules</a:t>
            </a:r>
          </a:p>
        </p:txBody>
      </p:sp>
      <p:sp>
        <p:nvSpPr>
          <p:cNvPr id="9" name="Rectangle: Rounded Corners 8">
            <a:extLst>
              <a:ext uri="{FF2B5EF4-FFF2-40B4-BE49-F238E27FC236}">
                <a16:creationId xmlns:a16="http://schemas.microsoft.com/office/drawing/2014/main" id="{C59EDB6F-BF38-1049-76AA-A30413055421}"/>
              </a:ext>
            </a:extLst>
          </p:cNvPr>
          <p:cNvSpPr/>
          <p:nvPr/>
        </p:nvSpPr>
        <p:spPr>
          <a:xfrm>
            <a:off x="2393816" y="2529297"/>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Objects (Rule 3)</a:t>
            </a:r>
          </a:p>
        </p:txBody>
      </p:sp>
      <p:sp>
        <p:nvSpPr>
          <p:cNvPr id="10" name="Rectangle: Rounded Corners 9">
            <a:extLst>
              <a:ext uri="{FF2B5EF4-FFF2-40B4-BE49-F238E27FC236}">
                <a16:creationId xmlns:a16="http://schemas.microsoft.com/office/drawing/2014/main" id="{5742A836-C956-B540-EAC6-861642ACCEF8}"/>
              </a:ext>
            </a:extLst>
          </p:cNvPr>
          <p:cNvSpPr/>
          <p:nvPr/>
        </p:nvSpPr>
        <p:spPr>
          <a:xfrm>
            <a:off x="3623497" y="3274453"/>
            <a:ext cx="1794509"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Principles</a:t>
            </a:r>
          </a:p>
        </p:txBody>
      </p:sp>
      <p:sp>
        <p:nvSpPr>
          <p:cNvPr id="11" name="Rectangle: Rounded Corners 10">
            <a:extLst>
              <a:ext uri="{FF2B5EF4-FFF2-40B4-BE49-F238E27FC236}">
                <a16:creationId xmlns:a16="http://schemas.microsoft.com/office/drawing/2014/main" id="{E293A495-3F0D-06BD-3F71-BC2C6F2C7E14}"/>
              </a:ext>
            </a:extLst>
          </p:cNvPr>
          <p:cNvSpPr/>
          <p:nvPr/>
        </p:nvSpPr>
        <p:spPr>
          <a:xfrm>
            <a:off x="4921691" y="4000071"/>
            <a:ext cx="1794510"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Review &amp; Revise</a:t>
            </a:r>
          </a:p>
        </p:txBody>
      </p:sp>
      <p:sp>
        <p:nvSpPr>
          <p:cNvPr id="13" name="Rectangle: Rounded Corners 12">
            <a:extLst>
              <a:ext uri="{FF2B5EF4-FFF2-40B4-BE49-F238E27FC236}">
                <a16:creationId xmlns:a16="http://schemas.microsoft.com/office/drawing/2014/main" id="{0FA39C06-47B2-D26B-13C9-27DEC4B288CB}"/>
              </a:ext>
            </a:extLst>
          </p:cNvPr>
          <p:cNvSpPr/>
          <p:nvPr/>
        </p:nvSpPr>
        <p:spPr>
          <a:xfrm>
            <a:off x="6048620" y="4709417"/>
            <a:ext cx="1854977"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Assess Outcomes</a:t>
            </a:r>
          </a:p>
        </p:txBody>
      </p:sp>
      <p:sp>
        <p:nvSpPr>
          <p:cNvPr id="14" name="Rectangle: Rounded Corners 13">
            <a:extLst>
              <a:ext uri="{FF2B5EF4-FFF2-40B4-BE49-F238E27FC236}">
                <a16:creationId xmlns:a16="http://schemas.microsoft.com/office/drawing/2014/main" id="{D63CE1EF-BA74-D50A-37F8-57F751474A05}"/>
              </a:ext>
            </a:extLst>
          </p:cNvPr>
          <p:cNvSpPr/>
          <p:nvPr/>
        </p:nvSpPr>
        <p:spPr>
          <a:xfrm>
            <a:off x="7215650" y="5408308"/>
            <a:ext cx="1794510"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Agree next steps</a:t>
            </a:r>
          </a:p>
        </p:txBody>
      </p:sp>
      <p:sp>
        <p:nvSpPr>
          <p:cNvPr id="15" name="Arrow: Bent-Up 14">
            <a:extLst>
              <a:ext uri="{FF2B5EF4-FFF2-40B4-BE49-F238E27FC236}">
                <a16:creationId xmlns:a16="http://schemas.microsoft.com/office/drawing/2014/main" id="{5CB49605-E47E-FEE4-89D7-F56E6CAA64F1}"/>
              </a:ext>
            </a:extLst>
          </p:cNvPr>
          <p:cNvSpPr/>
          <p:nvPr/>
        </p:nvSpPr>
        <p:spPr>
          <a:xfrm rot="5400000">
            <a:off x="1827317" y="2366567"/>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Bent-Up 15">
            <a:extLst>
              <a:ext uri="{FF2B5EF4-FFF2-40B4-BE49-F238E27FC236}">
                <a16:creationId xmlns:a16="http://schemas.microsoft.com/office/drawing/2014/main" id="{F7AC9D86-E0E6-7F83-2803-22C6B48ACE64}"/>
              </a:ext>
            </a:extLst>
          </p:cNvPr>
          <p:cNvSpPr/>
          <p:nvPr/>
        </p:nvSpPr>
        <p:spPr>
          <a:xfrm rot="5400000">
            <a:off x="3057000" y="3065724"/>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Bent-Up 16">
            <a:extLst>
              <a:ext uri="{FF2B5EF4-FFF2-40B4-BE49-F238E27FC236}">
                <a16:creationId xmlns:a16="http://schemas.microsoft.com/office/drawing/2014/main" id="{FE11A239-DF16-FDEE-6997-9BC530156537}"/>
              </a:ext>
            </a:extLst>
          </p:cNvPr>
          <p:cNvSpPr/>
          <p:nvPr/>
        </p:nvSpPr>
        <p:spPr>
          <a:xfrm rot="5400000">
            <a:off x="4355192" y="3819389"/>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Bent-Up 18">
            <a:extLst>
              <a:ext uri="{FF2B5EF4-FFF2-40B4-BE49-F238E27FC236}">
                <a16:creationId xmlns:a16="http://schemas.microsoft.com/office/drawing/2014/main" id="{3BEA574E-3AEB-03A6-4DF4-ED579822460D}"/>
              </a:ext>
            </a:extLst>
          </p:cNvPr>
          <p:cNvSpPr/>
          <p:nvPr/>
        </p:nvSpPr>
        <p:spPr>
          <a:xfrm rot="5400000">
            <a:off x="6628565" y="5245844"/>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D40779ED-6613-0925-984F-4B882F3B1132}"/>
              </a:ext>
            </a:extLst>
          </p:cNvPr>
          <p:cNvSpPr/>
          <p:nvPr/>
        </p:nvSpPr>
        <p:spPr>
          <a:xfrm>
            <a:off x="9282899" y="3282962"/>
            <a:ext cx="1854977" cy="5088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New Issues</a:t>
            </a:r>
          </a:p>
        </p:txBody>
      </p:sp>
      <p:sp>
        <p:nvSpPr>
          <p:cNvPr id="26" name="Arrow: Bent-Up 25">
            <a:extLst>
              <a:ext uri="{FF2B5EF4-FFF2-40B4-BE49-F238E27FC236}">
                <a16:creationId xmlns:a16="http://schemas.microsoft.com/office/drawing/2014/main" id="{59F05A00-43B8-74CB-4921-DCA765530526}"/>
              </a:ext>
            </a:extLst>
          </p:cNvPr>
          <p:cNvSpPr/>
          <p:nvPr/>
        </p:nvSpPr>
        <p:spPr>
          <a:xfrm rot="5400000" flipV="1">
            <a:off x="8692200" y="4101300"/>
            <a:ext cx="1965459" cy="1329535"/>
          </a:xfrm>
          <a:prstGeom prst="bentUpArrow">
            <a:avLst>
              <a:gd name="adj1" fmla="val 6774"/>
              <a:gd name="adj2" fmla="val 9178"/>
              <a:gd name="adj3" fmla="val 1531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Bent-Up 26">
            <a:extLst>
              <a:ext uri="{FF2B5EF4-FFF2-40B4-BE49-F238E27FC236}">
                <a16:creationId xmlns:a16="http://schemas.microsoft.com/office/drawing/2014/main" id="{2BEE9672-9C4F-D955-3E94-7ACC915FC743}"/>
              </a:ext>
            </a:extLst>
          </p:cNvPr>
          <p:cNvSpPr/>
          <p:nvPr/>
        </p:nvSpPr>
        <p:spPr>
          <a:xfrm rot="5400000">
            <a:off x="5482121" y="4536498"/>
            <a:ext cx="594041" cy="538953"/>
          </a:xfrm>
          <a:prstGeom prst="bentUpArrow">
            <a:avLst>
              <a:gd name="adj1" fmla="val 15745"/>
              <a:gd name="adj2" fmla="val 25000"/>
              <a:gd name="adj3" fmla="val 4202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onnector: Elbow 28">
            <a:extLst>
              <a:ext uri="{FF2B5EF4-FFF2-40B4-BE49-F238E27FC236}">
                <a16:creationId xmlns:a16="http://schemas.microsoft.com/office/drawing/2014/main" id="{FCC76DD4-37F1-DEC7-F0A5-50C7C9084A08}"/>
              </a:ext>
            </a:extLst>
          </p:cNvPr>
          <p:cNvCxnSpPr>
            <a:cxnSpLocks/>
            <a:stCxn id="25" idx="1"/>
            <a:endCxn id="9" idx="3"/>
          </p:cNvCxnSpPr>
          <p:nvPr/>
        </p:nvCxnSpPr>
        <p:spPr>
          <a:xfrm rot="10800000">
            <a:off x="4188325" y="2783740"/>
            <a:ext cx="5094574" cy="753665"/>
          </a:xfrm>
          <a:prstGeom prst="bentConnector3">
            <a:avLst>
              <a:gd name="adj1" fmla="val 50000"/>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nector: Elbow 30">
            <a:extLst>
              <a:ext uri="{FF2B5EF4-FFF2-40B4-BE49-F238E27FC236}">
                <a16:creationId xmlns:a16="http://schemas.microsoft.com/office/drawing/2014/main" id="{CB35C5CE-4752-A956-D1D9-AD0B62DE816A}"/>
              </a:ext>
            </a:extLst>
          </p:cNvPr>
          <p:cNvCxnSpPr>
            <a:cxnSpLocks/>
            <a:stCxn id="25" idx="1"/>
            <a:endCxn id="10" idx="3"/>
          </p:cNvCxnSpPr>
          <p:nvPr/>
        </p:nvCxnSpPr>
        <p:spPr>
          <a:xfrm rot="10800000">
            <a:off x="5418007" y="3528896"/>
            <a:ext cx="3864893" cy="8509"/>
          </a:xfrm>
          <a:prstGeom prst="bentConnector3">
            <a:avLst>
              <a:gd name="adj1" fmla="val 50000"/>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Connector: Elbow 6">
            <a:extLst>
              <a:ext uri="{FF2B5EF4-FFF2-40B4-BE49-F238E27FC236}">
                <a16:creationId xmlns:a16="http://schemas.microsoft.com/office/drawing/2014/main" id="{16519290-7F04-2BAB-AC50-94CEE954219A}"/>
              </a:ext>
            </a:extLst>
          </p:cNvPr>
          <p:cNvCxnSpPr>
            <a:cxnSpLocks/>
          </p:cNvCxnSpPr>
          <p:nvPr/>
        </p:nvCxnSpPr>
        <p:spPr>
          <a:xfrm rot="16200000" flipV="1">
            <a:off x="5967133" y="-960293"/>
            <a:ext cx="1215620" cy="7270890"/>
          </a:xfrm>
          <a:prstGeom prst="bentConnector2">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Connector: Elbow 11">
            <a:extLst>
              <a:ext uri="{FF2B5EF4-FFF2-40B4-BE49-F238E27FC236}">
                <a16:creationId xmlns:a16="http://schemas.microsoft.com/office/drawing/2014/main" id="{7F71144C-27CA-17F9-12E4-CDCDCD10C6BC}"/>
              </a:ext>
            </a:extLst>
          </p:cNvPr>
          <p:cNvCxnSpPr>
            <a:cxnSpLocks/>
            <a:stCxn id="14" idx="2"/>
            <a:endCxn id="8" idx="1"/>
          </p:cNvCxnSpPr>
          <p:nvPr/>
        </p:nvCxnSpPr>
        <p:spPr>
          <a:xfrm rot="5400000" flipH="1">
            <a:off x="2704022" y="508309"/>
            <a:ext cx="3849849" cy="6967916"/>
          </a:xfrm>
          <a:prstGeom prst="bentConnector4">
            <a:avLst>
              <a:gd name="adj1" fmla="val -5938"/>
              <a:gd name="adj2" fmla="val 105107"/>
            </a:avLst>
          </a:prstGeom>
          <a:ln w="38100"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03141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CLUB CULTURE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444644250"/>
              </p:ext>
            </p:extLst>
          </p:nvPr>
        </p:nvGraphicFramePr>
        <p:xfrm>
          <a:off x="272471" y="1730505"/>
          <a:ext cx="11647053" cy="511302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000" b="1" i="1" u="none" strike="noStrike">
                          <a:solidFill>
                            <a:schemeClr val="tx2">
                              <a:lumMod val="75000"/>
                            </a:schemeClr>
                          </a:solidFill>
                          <a:effectLst/>
                          <a:latin typeface="Calibri"/>
                        </a:rPr>
                        <a:t>“Developing and nurturing a club culture based on social interaction, member engagement, team spirit and safety”</a:t>
                      </a:r>
                      <a:endParaRPr lang="en-US" sz="2000" b="0" i="0" u="none" strike="noStrike">
                        <a:solidFill>
                          <a:schemeClr val="tx2">
                            <a:lumMod val="75000"/>
                          </a:schemeClr>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Promote a welcoming and inclusive atmosphere for all members and visitors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Provide a calendar of social events with broad appeal across all age and activity groups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Encourage all members to actively engage with the Club and everything it offers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100" b="0" i="0" kern="1200">
                          <a:solidFill>
                            <a:schemeClr val="tx2"/>
                          </a:solidFill>
                          <a:effectLst/>
                          <a:latin typeface="+mn-lt"/>
                          <a:ea typeface="+mn-ea"/>
                          <a:cs typeface="+mn-cs"/>
                        </a:rPr>
                        <a:t>Encourage collaboration and mutual support between members and crew</a:t>
                      </a:r>
                    </a:p>
                    <a:p>
                      <a:pPr marL="342900" marR="0" lvl="0" indent="-342900" algn="l">
                        <a:lnSpc>
                          <a:spcPct val="100000"/>
                        </a:lnSpc>
                        <a:spcBef>
                          <a:spcPts val="0"/>
                        </a:spcBef>
                        <a:spcAft>
                          <a:spcPts val="600"/>
                        </a:spcAft>
                        <a:buClrTx/>
                        <a:buSzTx/>
                        <a:buFont typeface="Arial" panose="020B0604020202020204" pitchFamily="34" charset="0"/>
                        <a:buChar char="•"/>
                      </a:pPr>
                      <a:r>
                        <a:rPr lang="en-US" sz="2100" b="0" i="0" kern="1200">
                          <a:solidFill>
                            <a:schemeClr val="tx2"/>
                          </a:solidFill>
                          <a:effectLst/>
                          <a:latin typeface="+mn-lt"/>
                          <a:ea typeface="+mn-ea"/>
                          <a:cs typeface="+mn-cs"/>
                        </a:rPr>
                        <a:t>Offer food and beverage which is good value, appropriate and timely to support the different Club activities</a:t>
                      </a:r>
                    </a:p>
                    <a:p>
                      <a:pPr marL="342900" marR="0" lvl="0" indent="-342900" algn="l">
                        <a:lnSpc>
                          <a:spcPct val="100000"/>
                        </a:lnSpc>
                        <a:spcBef>
                          <a:spcPts val="0"/>
                        </a:spcBef>
                        <a:spcAft>
                          <a:spcPts val="600"/>
                        </a:spcAft>
                        <a:buClrTx/>
                        <a:buSzTx/>
                        <a:buFont typeface="Arial" panose="020B0604020202020204" pitchFamily="34" charset="0"/>
                        <a:buChar char="•"/>
                      </a:pPr>
                      <a:r>
                        <a:rPr lang="en-US" sz="2100" b="0" i="0" kern="1200">
                          <a:solidFill>
                            <a:schemeClr val="tx2"/>
                          </a:solidFill>
                          <a:effectLst/>
                          <a:latin typeface="+mn-lt"/>
                          <a:ea typeface="+mn-ea"/>
                          <a:cs typeface="+mn-cs"/>
                        </a:rPr>
                        <a:t>Deliver regular and informative communication with members, working with the website as the go-to place for accurate, up-to-date, easy-to-access, information about the Club and all its activities</a:t>
                      </a:r>
                      <a:endParaRPr lang="en-US" sz="2100" b="0" i="0" u="none" strike="noStrike" kern="1200">
                        <a:solidFill>
                          <a:schemeClr val="tx2"/>
                        </a:solidFill>
                        <a:effectLst/>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GB" sz="2100" b="0" i="0" u="none" strike="noStrike" kern="1200">
                          <a:solidFill>
                            <a:schemeClr val="tx2"/>
                          </a:solidFill>
                          <a:effectLst/>
                          <a:latin typeface="+mn-lt"/>
                          <a:ea typeface="+mn-ea"/>
                          <a:cs typeface="+mn-cs"/>
                        </a:rPr>
                        <a:t>B</a:t>
                      </a:r>
                      <a:r>
                        <a:rPr lang="en-GB" sz="2100" b="0" i="0" kern="1200">
                          <a:solidFill>
                            <a:schemeClr val="tx2"/>
                          </a:solidFill>
                          <a:effectLst/>
                          <a:latin typeface="+mn-lt"/>
                          <a:ea typeface="+mn-ea"/>
                          <a:cs typeface="+mn-cs"/>
                        </a:rPr>
                        <a:t>roaden opportunities for members to support the Club as a community with their expertise and professional skills</a:t>
                      </a:r>
                      <a:endParaRPr lang="en-GB" sz="2100" b="0" i="0" kern="1200">
                        <a:solidFill>
                          <a:schemeClr val="tx2"/>
                        </a:solidFill>
                        <a:effectLst/>
                        <a:highlight>
                          <a:srgbClr val="FFFF00"/>
                        </a:highlight>
                        <a:latin typeface="+mn-lt"/>
                        <a:ea typeface="+mn-ea"/>
                        <a:cs typeface="+mn-cs"/>
                      </a:endParaRPr>
                    </a:p>
                    <a:p>
                      <a:pPr marL="342900" indent="-342900" algn="l" fontAlgn="b">
                        <a:lnSpc>
                          <a:spcPct val="100000"/>
                        </a:lnSpc>
                        <a:spcAft>
                          <a:spcPts val="600"/>
                        </a:spcAft>
                        <a:buFont typeface="Arial" panose="020B0604020202020204" pitchFamily="34" charset="0"/>
                        <a:buChar char="•"/>
                      </a:pPr>
                      <a:r>
                        <a:rPr lang="en-US" sz="2100" b="0" i="0" kern="1200">
                          <a:solidFill>
                            <a:schemeClr val="tx2"/>
                          </a:solidFill>
                          <a:effectLst/>
                          <a:latin typeface="+mn-lt"/>
                          <a:ea typeface="+mn-ea"/>
                          <a:cs typeface="+mn-cs"/>
                        </a:rPr>
                        <a:t>Grow understanding of our members' and visitors' needs and wants through feedback mechanisms</a:t>
                      </a:r>
                    </a:p>
                    <a:p>
                      <a:pPr marL="342900" indent="-342900" algn="l" fontAlgn="b">
                        <a:lnSpc>
                          <a:spcPct val="100000"/>
                        </a:lnSpc>
                        <a:spcAft>
                          <a:spcPts val="600"/>
                        </a:spcAft>
                        <a:buFont typeface="Arial" panose="020B0604020202020204" pitchFamily="34" charset="0"/>
                        <a:buChar char="•"/>
                      </a:pPr>
                      <a:r>
                        <a:rPr lang="en-US" sz="2100" b="0" i="0" kern="1200">
                          <a:solidFill>
                            <a:schemeClr val="tx2"/>
                          </a:solidFill>
                          <a:effectLst/>
                          <a:latin typeface="+mn-lt"/>
                          <a:ea typeface="+mn-ea"/>
                          <a:cs typeface="+mn-cs"/>
                        </a:rPr>
                        <a:t>Support and protect the Club’s history and collective memory.</a:t>
                      </a:r>
                      <a:endParaRPr lang="en-US" sz="21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144966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20132" y="278535"/>
            <a:ext cx="9895951" cy="1033669"/>
          </a:xfrm>
        </p:spPr>
        <p:txBody>
          <a:bodyPr>
            <a:normAutofit/>
          </a:bodyPr>
          <a:lstStyle/>
          <a:p>
            <a:r>
              <a:rPr lang="en-GB" sz="4000">
                <a:solidFill>
                  <a:srgbClr val="FFFFFF"/>
                </a:solidFill>
              </a:rPr>
              <a:t>CLUB CULTURE - 2024 ACHIEVEMENTS </a:t>
            </a: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121666212"/>
              </p:ext>
            </p:extLst>
          </p:nvPr>
        </p:nvGraphicFramePr>
        <p:xfrm>
          <a:off x="120132" y="1869276"/>
          <a:ext cx="11958853" cy="5535914"/>
        </p:xfrm>
        <a:graphic>
          <a:graphicData uri="http://schemas.openxmlformats.org/drawingml/2006/table">
            <a:tbl>
              <a:tblPr/>
              <a:tblGrid>
                <a:gridCol w="11958853">
                  <a:extLst>
                    <a:ext uri="{9D8B030D-6E8A-4147-A177-3AD203B41FA5}">
                      <a16:colId xmlns:a16="http://schemas.microsoft.com/office/drawing/2014/main" val="2655265638"/>
                    </a:ext>
                  </a:extLst>
                </a:gridCol>
              </a:tblGrid>
              <a:tr h="3472127">
                <a:tc>
                  <a:txBody>
                    <a:bodyPr/>
                    <a:lstStyle/>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Volunteer’s reception to thank members and their spouses for their valued input</a:t>
                      </a:r>
                    </a:p>
                    <a:p>
                      <a:pPr marL="285750" marR="0" lvl="0" indent="-285750" algn="l">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Social Gardening Group renovated &amp; replanted the Eastern side of the North </a:t>
                      </a:r>
                      <a:r>
                        <a:rPr lang="en-GB" sz="2000" b="0" i="0" kern="1200" err="1">
                          <a:solidFill>
                            <a:schemeClr val="tx2"/>
                          </a:solidFill>
                          <a:effectLst/>
                          <a:latin typeface="+mn-lt"/>
                          <a:ea typeface="+mn-ea"/>
                          <a:cs typeface="+mn-cs"/>
                        </a:rPr>
                        <a:t>Mezzaine</a:t>
                      </a:r>
                      <a:r>
                        <a:rPr lang="en-GB" sz="2000" b="0" i="0" kern="1200">
                          <a:solidFill>
                            <a:schemeClr val="tx2"/>
                          </a:solidFill>
                          <a:effectLst/>
                          <a:latin typeface="+mn-lt"/>
                          <a:ea typeface="+mn-ea"/>
                          <a:cs typeface="+mn-cs"/>
                        </a:rPr>
                        <a:t> &amp; the Stocker block. Have supplied the kitchen with herbs.  Sterling work from the watering crew.</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Dinghy Park work parties continue with great sense of community</a:t>
                      </a:r>
                    </a:p>
                    <a:p>
                      <a:pPr marL="342900" marR="0" lvl="0" indent="-342900" algn="l" rtl="0" eaLnBrk="1"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Estates Work Party achieved balcony deck cleaning, Dunes downpipe replacement  &amp; overflow car park hedge trimming</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sz="2000" b="0" i="0" kern="1200">
                          <a:solidFill>
                            <a:schemeClr val="tx2"/>
                          </a:solidFill>
                          <a:effectLst/>
                          <a:latin typeface="+mn-lt"/>
                          <a:ea typeface="+mn-ea"/>
                          <a:cs typeface="+mn-cs"/>
                        </a:rPr>
                        <a:t>The Archives Team ran a successful COPP 80th Anniversary dinner &amp; attended the Christmas Fair in 2024</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GB" sz="2000" b="0" i="0" kern="1200">
                          <a:solidFill>
                            <a:schemeClr val="tx2"/>
                          </a:solidFill>
                          <a:effectLst/>
                          <a:latin typeface="+mn-lt"/>
                          <a:ea typeface="+mn-ea"/>
                          <a:cs typeface="+mn-cs"/>
                        </a:rPr>
                        <a:t>The Class Captains’ Forum and WhatsApp communities continue to grow from strength to strength</a:t>
                      </a:r>
                    </a:p>
                    <a:p>
                      <a:pPr marL="285750" marR="0" lvl="0" indent="-285750" algn="l" defTabSz="914400">
                        <a:lnSpc>
                          <a:spcPct val="100000"/>
                        </a:lnSpc>
                        <a:spcBef>
                          <a:spcPts val="0"/>
                        </a:spcBef>
                        <a:spcAft>
                          <a:spcPts val="600"/>
                        </a:spcAft>
                        <a:buClrTx/>
                        <a:buSzTx/>
                        <a:buFont typeface="Arial" panose="020B0604020202020204" pitchFamily="34" charset="0"/>
                        <a:buChar char="•"/>
                        <a:tabLst/>
                        <a:defRPr/>
                      </a:pPr>
                      <a:endParaRPr lang="en-GB" sz="2000" b="0" i="0" kern="1200">
                        <a:solidFill>
                          <a:srgbClr val="FF0000"/>
                        </a:solidFill>
                        <a:effectLst/>
                        <a:latin typeface="+mn-lt"/>
                        <a:ea typeface="+mn-ea"/>
                        <a:cs typeface="+mn-cs"/>
                      </a:endParaRPr>
                    </a:p>
                    <a:p>
                      <a:pPr marL="0" marR="0" lvl="0" indent="0" algn="l" rtl="0" eaLnBrk="1" fontAlgn="auto" latinLnBrk="0" hangingPunct="1">
                        <a:lnSpc>
                          <a:spcPct val="100000"/>
                        </a:lnSpc>
                        <a:spcBef>
                          <a:spcPts val="0"/>
                        </a:spcBef>
                        <a:spcAft>
                          <a:spcPts val="600"/>
                        </a:spcAft>
                        <a:buClrTx/>
                        <a:buSzTx/>
                        <a:buNone/>
                      </a:pPr>
                      <a:endParaRPr lang="en-GB" sz="2000" b="0" i="0" kern="1200">
                        <a:solidFill>
                          <a:schemeClr val="tx2"/>
                        </a:solidFill>
                        <a:effectLst/>
                        <a:latin typeface="+mn-lt"/>
                        <a:ea typeface="+mn-ea"/>
                        <a:cs typeface="+mn-cs"/>
                      </a:endParaRPr>
                    </a:p>
                    <a:p>
                      <a:pPr marL="0" marR="0" lvl="0" indent="0" algn="l" defTabSz="914400" rtl="0" eaLnBrk="1" latinLnBrk="0" hangingPunct="1">
                        <a:lnSpc>
                          <a:spcPct val="100000"/>
                        </a:lnSpc>
                        <a:spcBef>
                          <a:spcPts val="0"/>
                        </a:spcBef>
                        <a:spcAft>
                          <a:spcPts val="600"/>
                        </a:spcAft>
                        <a:buClrTx/>
                        <a:buSzTx/>
                        <a:buFont typeface="Arial" panose="020B0604020202020204" pitchFamily="34" charset="0"/>
                        <a:buNone/>
                      </a:pPr>
                      <a:r>
                        <a:rPr lang="en-GB" sz="2000" b="1" i="0" kern="1200">
                          <a:solidFill>
                            <a:schemeClr val="tx2"/>
                          </a:solidFill>
                          <a:effectLst/>
                          <a:latin typeface="+mn-lt"/>
                          <a:ea typeface="+mn-ea"/>
                          <a:cs typeface="+mn-cs"/>
                        </a:rPr>
                        <a:t>Challenges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i="0" kern="1200">
                          <a:solidFill>
                            <a:schemeClr val="tx2"/>
                          </a:solidFill>
                          <a:effectLst/>
                          <a:latin typeface="+mn-lt"/>
                          <a:ea typeface="+mn-ea"/>
                          <a:cs typeface="+mn-cs"/>
                        </a:rPr>
                        <a:t>How to maintain and grow volunteers to cover all duties, working parties, etc.</a:t>
                      </a:r>
                      <a:endParaRPr lang="en-US" sz="20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139174">
                <a:tc>
                  <a:txBody>
                    <a:bodyPr/>
                    <a:lstStyle/>
                    <a:p>
                      <a:pPr algn="l" fontAlgn="b">
                        <a:lnSpc>
                          <a:spcPct val="100000"/>
                        </a:lnSpc>
                      </a:pPr>
                      <a:endParaRPr lang="en-US" sz="16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1169772617"/>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55702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20132" y="278535"/>
            <a:ext cx="9895951" cy="1033669"/>
          </a:xfrm>
        </p:spPr>
        <p:txBody>
          <a:bodyPr>
            <a:normAutofit fontScale="90000"/>
          </a:bodyPr>
          <a:lstStyle/>
          <a:p>
            <a:r>
              <a:rPr lang="en-GB" sz="4000">
                <a:solidFill>
                  <a:srgbClr val="FFFFFF"/>
                </a:solidFill>
              </a:rPr>
              <a:t>CLUB CULTURE - 2024 ACHIEVEMENTS</a:t>
            </a:r>
            <a:br>
              <a:rPr lang="en-GB" sz="4000"/>
            </a:br>
            <a:r>
              <a:rPr lang="en-GB" sz="4000">
                <a:solidFill>
                  <a:srgbClr val="FFFFFF"/>
                </a:solidFill>
              </a:rPr>
              <a:t>continued… </a:t>
            </a:r>
            <a:endParaRPr lang="en-GB" sz="4000">
              <a:solidFill>
                <a:srgbClr val="FF0000"/>
              </a:solidFill>
              <a:ea typeface="Calibri Light"/>
              <a:cs typeface="Calibri Light"/>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399955664"/>
              </p:ext>
            </p:extLst>
          </p:nvPr>
        </p:nvGraphicFramePr>
        <p:xfrm>
          <a:off x="459350" y="1993039"/>
          <a:ext cx="11130116" cy="4589950"/>
        </p:xfrm>
        <a:graphic>
          <a:graphicData uri="http://schemas.openxmlformats.org/drawingml/2006/table">
            <a:tbl>
              <a:tblPr/>
              <a:tblGrid>
                <a:gridCol w="11130116">
                  <a:extLst>
                    <a:ext uri="{9D8B030D-6E8A-4147-A177-3AD203B41FA5}">
                      <a16:colId xmlns:a16="http://schemas.microsoft.com/office/drawing/2014/main" val="2655265638"/>
                    </a:ext>
                  </a:extLst>
                </a:gridCol>
              </a:tblGrid>
              <a:tr h="2975686">
                <a:tc>
                  <a:txBody>
                    <a:bodyPr/>
                    <a:lstStyle/>
                    <a:p>
                      <a:pPr marL="285750" indent="-285750">
                        <a:lnSpc>
                          <a:spcPct val="100000"/>
                        </a:lnSpc>
                        <a:spcAft>
                          <a:spcPts val="600"/>
                        </a:spcAft>
                        <a:buFont typeface="Arial" panose="020B0604020202020204" pitchFamily="34" charset="0"/>
                        <a:buChar char="•"/>
                      </a:pPr>
                      <a:r>
                        <a:rPr lang="en-GB" sz="2000" b="0" i="0" kern="1200">
                          <a:solidFill>
                            <a:schemeClr val="tx2"/>
                          </a:solidFill>
                          <a:effectLst/>
                          <a:latin typeface="+mn-lt"/>
                          <a:ea typeface="+mn-ea"/>
                          <a:cs typeface="+mn-cs"/>
                        </a:rPr>
                        <a:t>We have developed a strong catering team </a:t>
                      </a:r>
                      <a:endParaRPr lang="en-US"/>
                    </a:p>
                    <a:p>
                      <a:pPr marL="285750" lvl="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Continued careful management of casual/catering/bar staff </a:t>
                      </a:r>
                      <a:endParaRPr lang="en-US"/>
                    </a:p>
                    <a:p>
                      <a:pPr marL="28575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Built on a strong Club social </a:t>
                      </a:r>
                      <a:r>
                        <a:rPr lang="en-US" sz="2000" b="0" i="0" kern="1200" err="1">
                          <a:solidFill>
                            <a:schemeClr val="tx2"/>
                          </a:solidFill>
                          <a:effectLst/>
                          <a:latin typeface="+mn-lt"/>
                          <a:ea typeface="+mn-ea"/>
                          <a:cs typeface="+mn-cs"/>
                        </a:rPr>
                        <a:t>programme</a:t>
                      </a:r>
                      <a:r>
                        <a:rPr lang="en-US" sz="2000" b="0" i="0" kern="1200">
                          <a:solidFill>
                            <a:schemeClr val="tx2"/>
                          </a:solidFill>
                          <a:effectLst/>
                          <a:latin typeface="+mn-lt"/>
                          <a:ea typeface="+mn-ea"/>
                          <a:cs typeface="+mn-cs"/>
                        </a:rPr>
                        <a:t> with key member events – Easter Weekend, Summer Ball, Abba Night on the Saturday of August Bank Holiday,  Kids Christmas Party, Christmas Party, Turkey Dining and NYE as repeat annual events.</a:t>
                      </a:r>
                    </a:p>
                    <a:p>
                      <a:pPr marL="285750" indent="-285750">
                        <a:lnSpc>
                          <a:spcPct val="100000"/>
                        </a:lnSpc>
                        <a:spcAft>
                          <a:spcPts val="600"/>
                        </a:spcAft>
                        <a:buFont typeface="Arial" panose="020B0604020202020204" pitchFamily="34" charset="0"/>
                        <a:buChar char="•"/>
                      </a:pPr>
                      <a:r>
                        <a:rPr lang="en-US" sz="2000" b="0" i="0" kern="1200">
                          <a:solidFill>
                            <a:schemeClr val="tx2"/>
                          </a:solidFill>
                          <a:effectLst/>
                          <a:latin typeface="+mn-lt"/>
                          <a:ea typeface="+mn-ea"/>
                          <a:cs typeface="+mn-cs"/>
                        </a:rPr>
                        <a:t>Planters, lamps, lighting in all dining &amp; bars &amp; uplift of lounge bar have improved the ambience in the Club </a:t>
                      </a:r>
                    </a:p>
                    <a:p>
                      <a:pPr marL="285750" marR="0" lvl="0" indent="-285750" algn="l" rtl="0" eaLnBrk="1" fontAlgn="auto" latinLnBrk="0" hangingPunct="1">
                        <a:lnSpc>
                          <a:spcPct val="100000"/>
                        </a:lnSpc>
                        <a:spcBef>
                          <a:spcPts val="0"/>
                        </a:spcBef>
                        <a:spcAft>
                          <a:spcPts val="600"/>
                        </a:spcAft>
                        <a:buClrTx/>
                        <a:buSzTx/>
                        <a:buFont typeface="Arial" panose="020B0604020202020204" pitchFamily="34" charset="0"/>
                        <a:buChar char="•"/>
                      </a:pPr>
                      <a:r>
                        <a:rPr lang="en-US" sz="2000" b="0" i="0" kern="1200">
                          <a:solidFill>
                            <a:schemeClr val="tx2"/>
                          </a:solidFill>
                          <a:effectLst/>
                          <a:latin typeface="+mn-lt"/>
                          <a:ea typeface="+mn-ea"/>
                          <a:cs typeface="+mn-cs"/>
                        </a:rPr>
                        <a:t>Ran successful talks over weekends to encourage working/distance members to attend</a:t>
                      </a:r>
                    </a:p>
                    <a:p>
                      <a:pPr marL="0" marR="0" lvl="0" indent="0" algn="l" rtl="0" eaLnBrk="1" fontAlgn="auto" latinLnBrk="0" hangingPunct="1">
                        <a:lnSpc>
                          <a:spcPct val="100000"/>
                        </a:lnSpc>
                        <a:spcBef>
                          <a:spcPts val="0"/>
                        </a:spcBef>
                        <a:spcAft>
                          <a:spcPts val="600"/>
                        </a:spcAft>
                        <a:buClrTx/>
                        <a:buSzTx/>
                        <a:buNone/>
                      </a:pPr>
                      <a:endParaRPr lang="en-US" sz="2000" b="0" i="0" kern="120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412410">
                <a:tc>
                  <a:txBody>
                    <a:bodyPr/>
                    <a:lstStyle/>
                    <a:p>
                      <a:pPr algn="l" fontAlgn="b">
                        <a:lnSpc>
                          <a:spcPct val="100000"/>
                        </a:lnSpc>
                      </a:pPr>
                      <a:endParaRPr lang="en-US" sz="1400" b="0" i="0" kern="1200">
                        <a:solidFill>
                          <a:schemeClr val="tx2">
                            <a:lumMod val="75000"/>
                          </a:schemeClr>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1169772617"/>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25606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039D-45F6-78B3-D721-6024986220A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4692AD6-A3A6-D37C-FB8D-8D997AED9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CAF06323-E49C-8315-B5E1-78558C570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34D5D96D-E471-04A5-CA88-E0AE80FD7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6E1B30C5-4E49-CF36-208C-4A1AE40A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4085C845-26FD-1AC1-C6D5-F5995644F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5F15E3-C2A7-66A6-6719-5C96604A7712}"/>
              </a:ext>
            </a:extLst>
          </p:cNvPr>
          <p:cNvSpPr>
            <a:spLocks noGrp="1"/>
          </p:cNvSpPr>
          <p:nvPr>
            <p:ph type="title"/>
          </p:nvPr>
        </p:nvSpPr>
        <p:spPr>
          <a:xfrm>
            <a:off x="120132" y="278535"/>
            <a:ext cx="9895951" cy="1033669"/>
          </a:xfrm>
        </p:spPr>
        <p:txBody>
          <a:bodyPr>
            <a:normAutofit/>
          </a:bodyPr>
          <a:lstStyle/>
          <a:p>
            <a:r>
              <a:rPr lang="en-GB" sz="4000">
                <a:solidFill>
                  <a:srgbClr val="FFFFFF"/>
                </a:solidFill>
              </a:rPr>
              <a:t>CLUB CULTURE – FORWARD PLANS</a:t>
            </a:r>
            <a:endParaRPr lang="en-GB" sz="4000">
              <a:solidFill>
                <a:srgbClr val="FF0000"/>
              </a:solidFill>
            </a:endParaRPr>
          </a:p>
        </p:txBody>
      </p:sp>
      <p:pic>
        <p:nvPicPr>
          <p:cNvPr id="5" name="Picture 4">
            <a:extLst>
              <a:ext uri="{FF2B5EF4-FFF2-40B4-BE49-F238E27FC236}">
                <a16:creationId xmlns:a16="http://schemas.microsoft.com/office/drawing/2014/main" id="{B17502F6-8355-646C-C788-089908ACC7EB}"/>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TextBox 3">
            <a:extLst>
              <a:ext uri="{FF2B5EF4-FFF2-40B4-BE49-F238E27FC236}">
                <a16:creationId xmlns:a16="http://schemas.microsoft.com/office/drawing/2014/main" id="{E34CBA9B-2A40-3578-F437-76D4A71F5BC5}"/>
              </a:ext>
            </a:extLst>
          </p:cNvPr>
          <p:cNvSpPr txBox="1"/>
          <p:nvPr/>
        </p:nvSpPr>
        <p:spPr>
          <a:xfrm>
            <a:off x="459350" y="1904347"/>
            <a:ext cx="10818250" cy="4924425"/>
          </a:xfrm>
          <a:prstGeom prst="rect">
            <a:avLst/>
          </a:prstGeom>
          <a:noFill/>
        </p:spPr>
        <p:txBody>
          <a:bodyPr wrap="square" lIns="91440" tIns="45720" rIns="91440" bIns="45720" anchor="t">
            <a:spAutoFit/>
          </a:bodyPr>
          <a:lstStyle/>
          <a:p>
            <a:pPr marL="285750" indent="-285750" algn="l">
              <a:spcAft>
                <a:spcPts val="600"/>
              </a:spcAft>
              <a:buFont typeface="Arial" panose="020B0604020202020204" pitchFamily="34" charset="0"/>
              <a:buChar char="•"/>
            </a:pPr>
            <a:r>
              <a:rPr lang="en-US" sz="2000">
                <a:solidFill>
                  <a:schemeClr val="tx2"/>
                </a:solidFill>
              </a:rPr>
              <a:t>Hold a Volunteers thank you party each year</a:t>
            </a:r>
          </a:p>
          <a:p>
            <a:pPr marL="285750" indent="-285750">
              <a:spcAft>
                <a:spcPts val="600"/>
              </a:spcAft>
              <a:buFont typeface="Arial" panose="020B0604020202020204" pitchFamily="34" charset="0"/>
              <a:buChar char="•"/>
            </a:pPr>
            <a:r>
              <a:rPr lang="en-US" sz="2000">
                <a:solidFill>
                  <a:schemeClr val="tx2"/>
                </a:solidFill>
              </a:rPr>
              <a:t>Continue to build on quality catering and social </a:t>
            </a:r>
            <a:r>
              <a:rPr lang="en-US" sz="2000" err="1">
                <a:solidFill>
                  <a:schemeClr val="tx2"/>
                </a:solidFill>
              </a:rPr>
              <a:t>programme</a:t>
            </a:r>
            <a:r>
              <a:rPr lang="en-US" sz="2000">
                <a:solidFill>
                  <a:schemeClr val="tx2"/>
                </a:solidFill>
              </a:rPr>
              <a:t>, fulfilling all members expectations </a:t>
            </a:r>
            <a:endParaRPr lang="en-US" sz="2000">
              <a:solidFill>
                <a:schemeClr val="tx2"/>
              </a:solidFill>
              <a:ea typeface="Calibri"/>
              <a:cs typeface="Calibri"/>
            </a:endParaRPr>
          </a:p>
          <a:p>
            <a:pPr marL="285750" indent="-285750" algn="l">
              <a:spcAft>
                <a:spcPts val="600"/>
              </a:spcAft>
              <a:buFont typeface="Arial" panose="020B0604020202020204" pitchFamily="34" charset="0"/>
              <a:buChar char="•"/>
            </a:pPr>
            <a:r>
              <a:rPr lang="en-US" sz="2000">
                <a:solidFill>
                  <a:schemeClr val="tx2"/>
                </a:solidFill>
              </a:rPr>
              <a:t>With renewed confidence in our team and facilities, active promotion of the Club as a premier corporate and wedding venue in off season and quiet periods</a:t>
            </a:r>
          </a:p>
          <a:p>
            <a:pPr marL="285750" indent="-285750">
              <a:spcAft>
                <a:spcPts val="600"/>
              </a:spcAft>
              <a:buFont typeface="Arial" panose="020B0604020202020204" pitchFamily="34" charset="0"/>
              <a:buChar char="•"/>
            </a:pPr>
            <a:r>
              <a:rPr lang="en-US" sz="2000">
                <a:solidFill>
                  <a:schemeClr val="tx2"/>
                </a:solidFill>
                <a:ea typeface="Calibri"/>
                <a:cs typeface="Calibri"/>
              </a:rPr>
              <a:t>Cost efficient refurb &amp; deep clean of Dunes &amp; Stocker block</a:t>
            </a:r>
          </a:p>
          <a:p>
            <a:pPr marL="285750" indent="-285750">
              <a:spcAft>
                <a:spcPts val="600"/>
              </a:spcAft>
              <a:buFont typeface="Arial" panose="020B0604020202020204" pitchFamily="34" charset="0"/>
              <a:buChar char="•"/>
            </a:pPr>
            <a:r>
              <a:rPr lang="en-US" sz="2000">
                <a:solidFill>
                  <a:schemeClr val="tx2"/>
                </a:solidFill>
                <a:ea typeface="Calibri"/>
                <a:cs typeface="Calibri"/>
              </a:rPr>
              <a:t>New balcony seating</a:t>
            </a:r>
            <a:endParaRPr lang="en-US" sz="2000">
              <a:solidFill>
                <a:schemeClr val="tx2"/>
              </a:solidFill>
            </a:endParaRPr>
          </a:p>
          <a:p>
            <a:pPr marL="285750" indent="-285750">
              <a:spcAft>
                <a:spcPts val="600"/>
              </a:spcAft>
              <a:buFont typeface="Arial" panose="020B0604020202020204" pitchFamily="34" charset="0"/>
              <a:buChar char="•"/>
            </a:pPr>
            <a:r>
              <a:rPr lang="en-US" sz="2000">
                <a:solidFill>
                  <a:schemeClr val="tx2"/>
                </a:solidFill>
              </a:rPr>
              <a:t>Social Gardening Group plan in 2024 to replant some areas of the eastern side of the North (Mezzanine) Dune to maintain view and reduce maintenance load, replant some areas of the western side of the North Dune and plant an Agapanthus border between Stocker block and the car park – </a:t>
            </a:r>
            <a:r>
              <a:rPr lang="en-US" sz="2000">
                <a:solidFill>
                  <a:srgbClr val="FF0000"/>
                </a:solidFill>
              </a:rPr>
              <a:t>need new words from Judith</a:t>
            </a:r>
            <a:endParaRPr lang="en-US" sz="2000">
              <a:solidFill>
                <a:srgbClr val="FF0000"/>
              </a:solidFill>
              <a:ea typeface="Calibri"/>
              <a:cs typeface="Calibri"/>
            </a:endParaRPr>
          </a:p>
          <a:p>
            <a:pPr marL="285750" indent="-285750">
              <a:spcAft>
                <a:spcPts val="600"/>
              </a:spcAft>
              <a:buFont typeface="Arial" panose="020B0604020202020204" pitchFamily="34" charset="0"/>
              <a:buChar char="•"/>
            </a:pPr>
            <a:r>
              <a:rPr lang="en-US" sz="2000">
                <a:solidFill>
                  <a:schemeClr val="tx2"/>
                </a:solidFill>
              </a:rPr>
              <a:t>Ongoing commitment from the Archive team to maintain and grow the Club's historical records.</a:t>
            </a:r>
          </a:p>
          <a:p>
            <a:pPr algn="l">
              <a:spcAft>
                <a:spcPts val="600"/>
              </a:spcAft>
            </a:pPr>
            <a:endParaRPr lang="en-US" sz="1800" b="0" i="0">
              <a:solidFill>
                <a:srgbClr val="000000"/>
              </a:solidFill>
              <a:effectLst/>
              <a:latin typeface="Calibri" panose="020F0502020204030204" pitchFamily="34" charset="0"/>
              <a:ea typeface="Calibri" panose="020F0502020204030204"/>
              <a:cs typeface="Calibri" panose="020F0502020204030204"/>
            </a:endParaRPr>
          </a:p>
          <a:p>
            <a:pPr algn="l">
              <a:buFont typeface="Arial" panose="020B0604020202020204" pitchFamily="34" charset="0"/>
              <a:buChar char="•"/>
            </a:pPr>
            <a:endParaRPr lang="en-US" sz="1800" b="0" i="0">
              <a:solidFill>
                <a:srgbClr val="1D2228"/>
              </a:solidFill>
              <a:effectLst/>
              <a:latin typeface="Calibri" panose="020F0502020204030204" pitchFamily="34" charset="0"/>
              <a:ea typeface="Calibri" panose="020F0502020204030204" pitchFamily="34" charset="0"/>
              <a:cs typeface="Calibri" panose="020F0502020204030204" pitchFamily="34" charset="0"/>
            </a:endParaRPr>
          </a:p>
          <a:p>
            <a:endParaRPr lang="en-US">
              <a:solidFill>
                <a:srgbClr val="1D2228"/>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FBFDF80-BACE-CE2B-78F6-DC3B877DAC08}"/>
              </a:ext>
            </a:extLst>
          </p:cNvPr>
          <p:cNvSpPr txBox="1"/>
          <p:nvPr/>
        </p:nvSpPr>
        <p:spPr>
          <a:xfrm>
            <a:off x="274617" y="1078794"/>
            <a:ext cx="790473" cy="369332"/>
          </a:xfrm>
          <a:prstGeom prst="rect">
            <a:avLst/>
          </a:prstGeom>
          <a:solidFill>
            <a:schemeClr val="bg2"/>
          </a:solidFill>
        </p:spPr>
        <p:txBody>
          <a:bodyPr wrap="none" rtlCol="0">
            <a:spAutoFit/>
          </a:bodyPr>
          <a:lstStyle/>
          <a:p>
            <a:r>
              <a:rPr lang="en-GB">
                <a:solidFill>
                  <a:srgbClr val="FF0000"/>
                </a:solidFill>
              </a:rPr>
              <a:t>TO DO</a:t>
            </a:r>
          </a:p>
        </p:txBody>
      </p:sp>
    </p:spTree>
    <p:extLst>
      <p:ext uri="{BB962C8B-B14F-4D97-AF65-F5344CB8AC3E}">
        <p14:creationId xmlns:p14="http://schemas.microsoft.com/office/powerpoint/2010/main" val="757664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PARTICIPATION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4013553539"/>
              </p:ext>
            </p:extLst>
          </p:nvPr>
        </p:nvGraphicFramePr>
        <p:xfrm>
          <a:off x="204377" y="1891970"/>
          <a:ext cx="11647053" cy="5848992"/>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757052">
                <a:tc>
                  <a:txBody>
                    <a:bodyPr/>
                    <a:lstStyle/>
                    <a:p>
                      <a:pPr algn="l" fontAlgn="b">
                        <a:lnSpc>
                          <a:spcPct val="100000"/>
                        </a:lnSpc>
                      </a:pPr>
                      <a:r>
                        <a:rPr lang="en-US" sz="2400" b="1" i="1" u="none" strike="noStrike" kern="1200">
                          <a:solidFill>
                            <a:schemeClr val="tx2">
                              <a:lumMod val="75000"/>
                            </a:schemeClr>
                          </a:solidFill>
                          <a:effectLst/>
                          <a:latin typeface="Calibri"/>
                          <a:ea typeface="+mn-ea"/>
                          <a:cs typeface="+mn-cs"/>
                        </a:rPr>
                        <a:t>“Facilitating and encouraging participation and enjoyment of all forms of sailing and approved watersports”</a:t>
                      </a:r>
                      <a:endParaRPr lang="en-US" sz="2400" b="1" i="1" u="none" strike="noStrike" kern="1200">
                        <a:solidFill>
                          <a:srgbClr val="FF0000"/>
                        </a:solidFill>
                        <a:effectLst/>
                        <a:latin typeface="Calibri"/>
                        <a:ea typeface="+mn-ea"/>
                        <a:cs typeface="+mn-cs"/>
                      </a:endParaRPr>
                    </a:p>
                    <a:p>
                      <a:pPr marL="0" indent="0" algn="l" fontAlgn="b">
                        <a:lnSpc>
                          <a:spcPct val="100000"/>
                        </a:lnSpc>
                        <a:buFont typeface="Arial" panose="020B0604020202020204" pitchFamily="34" charset="0"/>
                        <a:buNone/>
                      </a:pPr>
                      <a:endParaRPr lang="en-US" sz="2400" b="0" i="0" u="none" strike="noStrike" kern="1200">
                        <a:solidFill>
                          <a:schemeClr val="tx2">
                            <a:lumMod val="75000"/>
                          </a:schemeClr>
                        </a:solidFill>
                        <a:effectLst/>
                        <a:latin typeface="Calibri" panose="020F0502020204030204" pitchFamily="34" charset="0"/>
                        <a:ea typeface="+mn-ea"/>
                        <a:cs typeface="+mn-cs"/>
                      </a:endParaRP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Aim to grow participation levels across all areas</a:t>
                      </a:r>
                    </a:p>
                    <a:p>
                      <a:pPr marL="342900" marR="0" lvl="0"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400" b="0" i="0" u="none" strike="noStrike" kern="1200">
                          <a:solidFill>
                            <a:schemeClr val="tx2"/>
                          </a:solidFill>
                          <a:effectLst/>
                          <a:latin typeface="Calibri"/>
                          <a:ea typeface="+mn-ea"/>
                          <a:cs typeface="+mn-cs"/>
                        </a:rPr>
                        <a:t>Continue to develop the training offering</a:t>
                      </a:r>
                    </a:p>
                    <a:p>
                      <a:pPr marL="800100" marR="0" lvl="1" indent="-34290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en-US" sz="2400" b="0" i="0" u="none" strike="noStrike" kern="1200">
                          <a:solidFill>
                            <a:schemeClr val="tx2"/>
                          </a:solidFill>
                          <a:effectLst/>
                          <a:latin typeface="+mn-lt"/>
                          <a:ea typeface="+mn-ea"/>
                          <a:cs typeface="+mn-cs"/>
                        </a:rPr>
                        <a:t>Facilitate our members to develop the relevant skills to support Club activities</a:t>
                      </a:r>
                      <a:endParaRPr lang="en-US" sz="2400" b="0" i="0" u="none" strike="noStrike" kern="1200">
                        <a:solidFill>
                          <a:schemeClr val="tx2"/>
                        </a:solidFill>
                        <a:effectLst/>
                        <a:latin typeface="Calibri"/>
                        <a:ea typeface="+mn-ea"/>
                        <a:cs typeface="+mn-cs"/>
                      </a:endParaRP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Continue to develop the hire model</a:t>
                      </a: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Support and encourage Class-driven and other group activities</a:t>
                      </a:r>
                    </a:p>
                    <a:p>
                      <a:pPr marL="342900" indent="-342900" algn="l" fontAlgn="b">
                        <a:lnSpc>
                          <a:spcPct val="100000"/>
                        </a:lnSpc>
                        <a:spcAft>
                          <a:spcPts val="600"/>
                        </a:spcAft>
                        <a:buFont typeface="Arial" panose="020B0604020202020204" pitchFamily="34" charset="0"/>
                        <a:buChar char="•"/>
                      </a:pPr>
                      <a:r>
                        <a:rPr lang="en-US" sz="2400" b="0" i="0" u="none" strike="noStrike" kern="1200">
                          <a:solidFill>
                            <a:schemeClr val="tx2"/>
                          </a:solidFill>
                          <a:effectLst/>
                          <a:latin typeface="Calibri"/>
                          <a:ea typeface="+mn-ea"/>
                          <a:cs typeface="+mn-cs"/>
                        </a:rPr>
                        <a:t>Encourage </a:t>
                      </a:r>
                      <a:r>
                        <a:rPr lang="en-US" sz="2400" b="0" i="0" u="none" strike="noStrike" kern="1200" noProof="0">
                          <a:solidFill>
                            <a:schemeClr val="tx2"/>
                          </a:solidFill>
                          <a:effectLst/>
                          <a:latin typeface="Calibri"/>
                          <a:ea typeface="+mn-ea"/>
                          <a:cs typeface="+mn-cs"/>
                        </a:rPr>
                        <a:t>high levels of parental involvement and competency in all our watersport activities </a:t>
                      </a:r>
                      <a:endParaRPr lang="en-US" sz="24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1757052">
                <a:tc>
                  <a:txBody>
                    <a:bodyPr/>
                    <a:lstStyle/>
                    <a:p>
                      <a:pPr marL="342900" indent="-342900" algn="l" fontAlgn="b">
                        <a:lnSpc>
                          <a:spcPct val="100000"/>
                        </a:lnSpc>
                        <a:spcAft>
                          <a:spcPts val="600"/>
                        </a:spcAft>
                        <a:buFont typeface="Arial" panose="020B0604020202020204" pitchFamily="34" charset="0"/>
                        <a:buChar char="•"/>
                      </a:pPr>
                      <a:endParaRPr lang="en-US" sz="22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46465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278535"/>
            <a:ext cx="9895951" cy="1033669"/>
          </a:xfrm>
        </p:spPr>
        <p:txBody>
          <a:bodyPr>
            <a:normAutofit/>
          </a:bodyPr>
          <a:lstStyle/>
          <a:p>
            <a:r>
              <a:rPr lang="en-US" sz="4000">
                <a:solidFill>
                  <a:srgbClr val="FFFFFF"/>
                </a:solidFill>
              </a:rPr>
              <a:t>PARTICIPATION – 2024 ACHIEVEMENTS</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7" name="Content Placeholder 6">
            <a:extLst>
              <a:ext uri="{FF2B5EF4-FFF2-40B4-BE49-F238E27FC236}">
                <a16:creationId xmlns:a16="http://schemas.microsoft.com/office/drawing/2014/main" id="{7863D605-C59B-1AC8-1F71-A4F3AECFB9FC}"/>
              </a:ext>
            </a:extLst>
          </p:cNvPr>
          <p:cNvSpPr>
            <a:spLocks noGrp="1"/>
          </p:cNvSpPr>
          <p:nvPr>
            <p:ph idx="1"/>
          </p:nvPr>
        </p:nvSpPr>
        <p:spPr>
          <a:xfrm>
            <a:off x="459350" y="1825625"/>
            <a:ext cx="10894450" cy="4351338"/>
          </a:xfrm>
        </p:spPr>
        <p:txBody>
          <a:bodyPr vert="horz" lIns="91440" tIns="45720" rIns="91440" bIns="45720" rtlCol="0" anchor="t">
            <a:normAutofit/>
          </a:bodyPr>
          <a:lstStyle/>
          <a:p>
            <a:pPr marL="0" indent="0">
              <a:buNone/>
            </a:pPr>
            <a:r>
              <a:rPr lang="en-US" sz="1800">
                <a:solidFill>
                  <a:srgbClr val="44546A"/>
                </a:solidFill>
                <a:ea typeface="Calibri"/>
                <a:cs typeface="Calibri"/>
              </a:rPr>
              <a:t>Highest Club dinghy racing turnouts since 2014</a:t>
            </a:r>
          </a:p>
        </p:txBody>
      </p:sp>
      <p:pic>
        <p:nvPicPr>
          <p:cNvPr id="9" name="Picture 8" descr="A graph with a line going up&#10;&#10;AI-generated content may be incorrect.">
            <a:extLst>
              <a:ext uri="{FF2B5EF4-FFF2-40B4-BE49-F238E27FC236}">
                <a16:creationId xmlns:a16="http://schemas.microsoft.com/office/drawing/2014/main" id="{3EB80185-307F-BB2F-941E-1086085BF66B}"/>
              </a:ext>
            </a:extLst>
          </p:cNvPr>
          <p:cNvPicPr>
            <a:picLocks noChangeAspect="1"/>
          </p:cNvPicPr>
          <p:nvPr/>
        </p:nvPicPr>
        <p:blipFill>
          <a:blip r:embed="rId4"/>
          <a:stretch>
            <a:fillRect/>
          </a:stretch>
        </p:blipFill>
        <p:spPr>
          <a:xfrm>
            <a:off x="1503591" y="2281238"/>
            <a:ext cx="7651296" cy="4302239"/>
          </a:xfrm>
          <a:prstGeom prst="rect">
            <a:avLst/>
          </a:prstGeom>
        </p:spPr>
      </p:pic>
    </p:spTree>
    <p:extLst>
      <p:ext uri="{BB962C8B-B14F-4D97-AF65-F5344CB8AC3E}">
        <p14:creationId xmlns:p14="http://schemas.microsoft.com/office/powerpoint/2010/main" val="2952593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0" y="278535"/>
            <a:ext cx="9895951" cy="1033669"/>
          </a:xfrm>
        </p:spPr>
        <p:txBody>
          <a:bodyPr>
            <a:normAutofit/>
          </a:bodyPr>
          <a:lstStyle/>
          <a:p>
            <a:r>
              <a:rPr lang="en-US" sz="4000">
                <a:solidFill>
                  <a:srgbClr val="FFFFFF"/>
                </a:solidFill>
              </a:rPr>
              <a:t>PARTICIPATION –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1018699522"/>
              </p:ext>
            </p:extLst>
          </p:nvPr>
        </p:nvGraphicFramePr>
        <p:xfrm>
          <a:off x="154332" y="1999730"/>
          <a:ext cx="11572568" cy="5824989"/>
        </p:xfrm>
        <a:graphic>
          <a:graphicData uri="http://schemas.openxmlformats.org/drawingml/2006/table">
            <a:tbl>
              <a:tblPr/>
              <a:tblGrid>
                <a:gridCol w="11572568">
                  <a:extLst>
                    <a:ext uri="{9D8B030D-6E8A-4147-A177-3AD203B41FA5}">
                      <a16:colId xmlns:a16="http://schemas.microsoft.com/office/drawing/2014/main" val="2655265638"/>
                    </a:ext>
                  </a:extLst>
                </a:gridCol>
              </a:tblGrid>
              <a:tr h="4089450">
                <a:tc>
                  <a:txBody>
                    <a:bodyPr/>
                    <a:lstStyle/>
                    <a:p>
                      <a:pPr marL="229870" marR="0" lvl="0" indent="-22987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b="1" i="0" kern="1200">
                          <a:solidFill>
                            <a:schemeClr val="tx2"/>
                          </a:solidFill>
                          <a:effectLst/>
                          <a:latin typeface="+mn-lt"/>
                          <a:ea typeface="+mn-ea"/>
                          <a:cs typeface="+mn-cs"/>
                        </a:rPr>
                        <a:t>Dinghies – adult and youth</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Highest club racing turnouts since 2014</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WhatsApp groups continue to build and strengthen links between fleet members and facilitate informal training and sailing</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Good take-up when Youth and Juniors encouraged to take part in main harbour racing.</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Strong teen/parent crew participation</a:t>
                      </a:r>
                    </a:p>
                    <a:p>
                      <a:pPr marL="251460" indent="-251460">
                        <a:spcBef>
                          <a:spcPts val="0"/>
                        </a:spcBef>
                        <a:spcAft>
                          <a:spcPts val="600"/>
                        </a:spcAft>
                        <a:buFont typeface="Arial" panose="020B0604020202020204" pitchFamily="34" charset="0"/>
                        <a:buChar char="•"/>
                      </a:pPr>
                      <a:r>
                        <a:rPr lang="en-GB" sz="2400" b="0" i="0" kern="1200">
                          <a:solidFill>
                            <a:schemeClr val="tx2"/>
                          </a:solidFill>
                          <a:effectLst/>
                          <a:latin typeface="+mn-lt"/>
                          <a:ea typeface="+mn-ea"/>
                          <a:cs typeface="+mn-cs"/>
                        </a:rPr>
                        <a:t>Youth Pathway continues to be strong- Seals – Red Ribbon – Youth Training Week  – Easter Race Camp – Summer Training Camp, then full class Winter Training Programme</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 Youth Winter Training brings in many Winter Members for </a:t>
                      </a:r>
                      <a:r>
                        <a:rPr lang="en-GB" sz="2400" b="0" i="0" kern="1200" err="1">
                          <a:solidFill>
                            <a:schemeClr val="tx2"/>
                          </a:solidFill>
                          <a:effectLst/>
                          <a:latin typeface="+mn-lt"/>
                          <a:ea typeface="+mn-ea"/>
                          <a:cs typeface="+mn-cs"/>
                        </a:rPr>
                        <a:t>Opi</a:t>
                      </a:r>
                      <a:r>
                        <a:rPr lang="en-GB" sz="2400" b="0" i="0" kern="1200">
                          <a:solidFill>
                            <a:schemeClr val="tx2"/>
                          </a:solidFill>
                          <a:effectLst/>
                          <a:latin typeface="+mn-lt"/>
                          <a:ea typeface="+mn-ea"/>
                          <a:cs typeface="+mn-cs"/>
                        </a:rPr>
                        <a:t> and 29ers, many of which then join as families. This year, </a:t>
                      </a:r>
                      <a:r>
                        <a:rPr lang="en-GB" sz="2400" b="0" i="0" kern="1200" err="1">
                          <a:solidFill>
                            <a:schemeClr val="tx2"/>
                          </a:solidFill>
                          <a:effectLst/>
                          <a:latin typeface="+mn-lt"/>
                          <a:ea typeface="+mn-ea"/>
                          <a:cs typeface="+mn-cs"/>
                        </a:rPr>
                        <a:t>Fevas</a:t>
                      </a:r>
                      <a:r>
                        <a:rPr lang="en-GB" sz="2400" b="0" i="0" kern="1200">
                          <a:solidFill>
                            <a:schemeClr val="tx2"/>
                          </a:solidFill>
                          <a:effectLst/>
                          <a:latin typeface="+mn-lt"/>
                          <a:ea typeface="+mn-ea"/>
                          <a:cs typeface="+mn-cs"/>
                        </a:rPr>
                        <a:t> have had a </a:t>
                      </a:r>
                      <a:r>
                        <a:rPr lang="en-GB" sz="2400" b="0" i="0" kern="1200" err="1">
                          <a:solidFill>
                            <a:schemeClr val="tx2"/>
                          </a:solidFill>
                          <a:effectLst/>
                          <a:latin typeface="+mn-lt"/>
                          <a:ea typeface="+mn-ea"/>
                          <a:cs typeface="+mn-cs"/>
                        </a:rPr>
                        <a:t>resurgance</a:t>
                      </a:r>
                      <a:r>
                        <a:rPr lang="en-GB" sz="2400" b="0" i="0" kern="1200">
                          <a:solidFill>
                            <a:schemeClr val="tx2"/>
                          </a:solidFill>
                          <a:effectLst/>
                          <a:latin typeface="+mn-lt"/>
                          <a:ea typeface="+mn-ea"/>
                          <a:cs typeface="+mn-cs"/>
                        </a:rPr>
                        <a:t> which is VERY good to see</a:t>
                      </a:r>
                    </a:p>
                    <a:p>
                      <a:pPr marL="251460" marR="0" lvl="0" indent="-2514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a:solidFill>
                            <a:schemeClr val="tx2"/>
                          </a:solidFill>
                          <a:effectLst/>
                          <a:latin typeface="+mn-lt"/>
                          <a:ea typeface="+mn-ea"/>
                          <a:cs typeface="+mn-cs"/>
                        </a:rPr>
                        <a:t>505’s are the new fleet for 2024, in preparation for the Worlds being hosted at HISC in 2026</a:t>
                      </a:r>
                    </a:p>
                    <a:p>
                      <a:pPr marL="230400" marR="0" lvl="0" indent="-230400" algn="l" defTabSz="914400" rtl="0" eaLnBrk="1" latinLnBrk="0" hangingPunct="1">
                        <a:lnSpc>
                          <a:spcPct val="100000"/>
                        </a:lnSpc>
                        <a:spcBef>
                          <a:spcPts val="0"/>
                        </a:spcBef>
                        <a:buClrTx/>
                        <a:buSzTx/>
                        <a:buFont typeface="Arial" panose="020B0604020202020204" pitchFamily="34" charset="0"/>
                        <a:buNone/>
                      </a:pPr>
                      <a:endParaRPr lang="en-GB" sz="2800" b="0" i="0" kern="1200" noProof="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727209">
                <a:tc>
                  <a:txBody>
                    <a:bodyPr/>
                    <a:lstStyle/>
                    <a:p>
                      <a:pPr marL="230400" indent="-230400" algn="l" fontAlgn="b">
                        <a:lnSpc>
                          <a:spcPct val="100000"/>
                        </a:lnSpc>
                        <a:spcAft>
                          <a:spcPts val="600"/>
                        </a:spcAft>
                        <a:buFont typeface="Arial" panose="020B0604020202020204" pitchFamily="34" charset="0"/>
                        <a:buChar char="•"/>
                      </a:pPr>
                      <a:endParaRPr lang="en-US" sz="28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761213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666B-437F-2DA6-A502-3C7389BA100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C8D5C90-2012-5BA8-07D9-12F57686E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8A32F1C2-E098-5DDA-3407-A4A2C970C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390E85D4-9D7F-A2BB-0655-614794FA2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C291033-7943-D996-27A2-40F8ACDA5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84854891-0363-9EE1-F9B9-23E072D9F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AF1099-E73C-F9DA-AE72-88B77AC5CA4A}"/>
              </a:ext>
            </a:extLst>
          </p:cNvPr>
          <p:cNvSpPr>
            <a:spLocks noGrp="1"/>
          </p:cNvSpPr>
          <p:nvPr>
            <p:ph type="title"/>
          </p:nvPr>
        </p:nvSpPr>
        <p:spPr>
          <a:xfrm>
            <a:off x="0" y="278535"/>
            <a:ext cx="9895951" cy="1033669"/>
          </a:xfrm>
        </p:spPr>
        <p:txBody>
          <a:bodyPr>
            <a:normAutofit fontScale="90000"/>
          </a:bodyPr>
          <a:lstStyle/>
          <a:p>
            <a:r>
              <a:rPr lang="en-US" sz="4000">
                <a:solidFill>
                  <a:srgbClr val="FFFFFF"/>
                </a:solidFill>
              </a:rPr>
              <a:t>PARTICIPATION – 2024 ACHIEVEMENTS</a:t>
            </a:r>
            <a:br>
              <a:rPr lang="en-US" sz="4000">
                <a:solidFill>
                  <a:srgbClr val="FFFFFF"/>
                </a:solidFill>
              </a:rPr>
            </a:br>
            <a:r>
              <a:rPr lang="en-US" sz="4000">
                <a:solidFill>
                  <a:srgbClr val="FFFFFF"/>
                </a:solidFill>
              </a:rPr>
              <a:t>continued…</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5FCE156C-3413-72F2-09F6-31E4F6BA19DD}"/>
              </a:ext>
            </a:extLst>
          </p:cNvPr>
          <p:cNvGraphicFramePr>
            <a:graphicFrameLocks noGrp="1"/>
          </p:cNvGraphicFramePr>
          <p:nvPr>
            <p:ph idx="1"/>
            <p:extLst>
              <p:ext uri="{D42A27DB-BD31-4B8C-83A1-F6EECF244321}">
                <p14:modId xmlns:p14="http://schemas.microsoft.com/office/powerpoint/2010/main" val="1475211037"/>
              </p:ext>
            </p:extLst>
          </p:nvPr>
        </p:nvGraphicFramePr>
        <p:xfrm>
          <a:off x="229675" y="2203742"/>
          <a:ext cx="11732646" cy="4297680"/>
        </p:xfrm>
        <a:graphic>
          <a:graphicData uri="http://schemas.openxmlformats.org/drawingml/2006/table">
            <a:tbl>
              <a:tblPr/>
              <a:tblGrid>
                <a:gridCol w="11732646">
                  <a:extLst>
                    <a:ext uri="{9D8B030D-6E8A-4147-A177-3AD203B41FA5}">
                      <a16:colId xmlns:a16="http://schemas.microsoft.com/office/drawing/2014/main" val="2655265638"/>
                    </a:ext>
                  </a:extLst>
                </a:gridCol>
              </a:tblGrid>
              <a:tr h="2831463">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Board Sports</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Paddle Sport event hosted for second year – great entertainment value</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err="1">
                          <a:solidFill>
                            <a:schemeClr val="tx2"/>
                          </a:solidFill>
                          <a:effectLst/>
                          <a:latin typeface="+mn-lt"/>
                          <a:ea typeface="+mn-ea"/>
                          <a:cs typeface="+mn-cs"/>
                        </a:rPr>
                        <a:t>Wingfoiling</a:t>
                      </a:r>
                      <a:r>
                        <a:rPr lang="en-GB" sz="2400" b="0" i="0" kern="1200">
                          <a:solidFill>
                            <a:schemeClr val="tx2"/>
                          </a:solidFill>
                          <a:effectLst/>
                          <a:latin typeface="+mn-lt"/>
                          <a:ea typeface="+mn-ea"/>
                          <a:cs typeface="+mn-cs"/>
                        </a:rPr>
                        <a:t> strategy and code of conduct completed, working closely with Club members and the Harbour Master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400" b="0" i="0" kern="1200" err="1">
                          <a:solidFill>
                            <a:schemeClr val="tx2"/>
                          </a:solidFill>
                          <a:effectLst/>
                          <a:latin typeface="+mn-lt"/>
                          <a:ea typeface="+mn-ea"/>
                          <a:cs typeface="+mn-cs"/>
                        </a:rPr>
                        <a:t>Wingfoiling</a:t>
                      </a:r>
                      <a:r>
                        <a:rPr lang="en-GB" sz="2400" b="0" i="0" kern="1200">
                          <a:solidFill>
                            <a:schemeClr val="tx2"/>
                          </a:solidFill>
                          <a:effectLst/>
                          <a:latin typeface="+mn-lt"/>
                          <a:ea typeface="+mn-ea"/>
                          <a:cs typeface="+mn-cs"/>
                        </a:rPr>
                        <a:t> included in the supported board sport sessions</a:t>
                      </a:r>
                    </a:p>
                    <a:p>
                      <a:pPr marL="342900" marR="0" lvl="0" indent="-342900" algn="l">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Growth in interest in the Round Hayling event</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lang="en-GB" sz="2400" b="1" i="0" kern="120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Cruising</a:t>
                      </a:r>
                    </a:p>
                    <a:p>
                      <a:pPr marL="342900" marR="0" lvl="0" indent="-342900" algn="l" rtl="0" eaLnBrk="1" latinLnBrk="0" hangingPunct="1">
                        <a:lnSpc>
                          <a:spcPct val="100000"/>
                        </a:lnSpc>
                        <a:spcBef>
                          <a:spcPts val="0"/>
                        </a:spcBef>
                        <a:spcAft>
                          <a:spcPts val="600"/>
                        </a:spcAft>
                        <a:buClrTx/>
                        <a:buSzTx/>
                        <a:buFont typeface="Arial"/>
                        <a:buChar char="•"/>
                      </a:pPr>
                      <a:r>
                        <a:rPr lang="en-GB" sz="2400" b="0" i="0" kern="1200">
                          <a:solidFill>
                            <a:schemeClr val="tx2"/>
                          </a:solidFill>
                          <a:effectLst/>
                          <a:latin typeface="+mn-lt"/>
                          <a:ea typeface="+mn-ea"/>
                          <a:cs typeface="+mn-cs"/>
                        </a:rPr>
                        <a:t>Continued enjoyment of cruising community activities, local and further afield</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412548">
                <a:tc>
                  <a:txBody>
                    <a:bodyPr/>
                    <a:lstStyle/>
                    <a:p>
                      <a:pPr marL="342900" indent="-342900" algn="l" fontAlgn="b">
                        <a:lnSpc>
                          <a:spcPct val="100000"/>
                        </a:lnSpc>
                        <a:spcAft>
                          <a:spcPts val="600"/>
                        </a:spcAft>
                        <a:buFont typeface="Arial" panose="020B0604020202020204" pitchFamily="34" charset="0"/>
                        <a:buChar char="•"/>
                      </a:pPr>
                      <a:endParaRPr lang="en-US" sz="24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7E68CC69-91CF-A259-3CA3-F05D9B0406C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938754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9DCD-38AC-3DDD-4266-ABBDCC05EB25}"/>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091F33C-2D4C-207E-E9D3-79B1F51C2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0A3CB57E-BBFE-1EA4-945B-E4801A269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252577-933C-E78E-161D-182FEF3B0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BFEE0678-6FDA-014A-74DE-10A9CD492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E017C3DD-FE77-6625-055A-E5CA43F60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2DBBB4-A9E4-77F4-BC00-649079B64D8B}"/>
              </a:ext>
            </a:extLst>
          </p:cNvPr>
          <p:cNvSpPr>
            <a:spLocks noGrp="1"/>
          </p:cNvSpPr>
          <p:nvPr>
            <p:ph type="title"/>
          </p:nvPr>
        </p:nvSpPr>
        <p:spPr>
          <a:xfrm>
            <a:off x="0" y="278535"/>
            <a:ext cx="9895951" cy="1033669"/>
          </a:xfrm>
        </p:spPr>
        <p:txBody>
          <a:bodyPr>
            <a:normAutofit fontScale="90000"/>
          </a:bodyPr>
          <a:lstStyle/>
          <a:p>
            <a:r>
              <a:rPr lang="en-US" sz="4000">
                <a:solidFill>
                  <a:srgbClr val="FFFFFF"/>
                </a:solidFill>
              </a:rPr>
              <a:t>PARTICIPATION – 2024 ACHIEVEMENTS</a:t>
            </a:r>
            <a:br>
              <a:rPr lang="en-US" sz="4000">
                <a:solidFill>
                  <a:srgbClr val="FFFFFF"/>
                </a:solidFill>
              </a:rPr>
            </a:br>
            <a:r>
              <a:rPr lang="en-US" sz="4000">
                <a:solidFill>
                  <a:srgbClr val="FFFFFF"/>
                </a:solidFill>
              </a:rPr>
              <a:t>continued…</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2B868D21-25CB-6BA1-8BEA-4945DA719D0F}"/>
              </a:ext>
            </a:extLst>
          </p:cNvPr>
          <p:cNvGraphicFramePr>
            <a:graphicFrameLocks noGrp="1"/>
          </p:cNvGraphicFramePr>
          <p:nvPr>
            <p:ph idx="1"/>
            <p:extLst>
              <p:ext uri="{D42A27DB-BD31-4B8C-83A1-F6EECF244321}">
                <p14:modId xmlns:p14="http://schemas.microsoft.com/office/powerpoint/2010/main" val="2674962872"/>
              </p:ext>
            </p:extLst>
          </p:nvPr>
        </p:nvGraphicFramePr>
        <p:xfrm>
          <a:off x="229675" y="2080424"/>
          <a:ext cx="11732646" cy="5327327"/>
        </p:xfrm>
        <a:graphic>
          <a:graphicData uri="http://schemas.openxmlformats.org/drawingml/2006/table">
            <a:tbl>
              <a:tblPr/>
              <a:tblGrid>
                <a:gridCol w="11732646">
                  <a:extLst>
                    <a:ext uri="{9D8B030D-6E8A-4147-A177-3AD203B41FA5}">
                      <a16:colId xmlns:a16="http://schemas.microsoft.com/office/drawing/2014/main" val="2655265638"/>
                    </a:ext>
                  </a:extLst>
                </a:gridCol>
              </a:tblGrid>
              <a:tr h="3876613">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i="0" kern="1200">
                          <a:solidFill>
                            <a:schemeClr val="tx2"/>
                          </a:solidFill>
                          <a:effectLst/>
                          <a:latin typeface="+mn-lt"/>
                          <a:ea typeface="+mn-ea"/>
                          <a:cs typeface="+mn-cs"/>
                        </a:rPr>
                        <a:t>General</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Return of the Tide Ride – fun, fast event – great for spectators as well as competitors</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Possibly the strongest female engagement in our sports at club level nationally, spurred by WOW and She Flies, and great female role models. Strong female participation in club racing</a:t>
                      </a:r>
                    </a:p>
                    <a:p>
                      <a:pPr marL="285750" marR="0" lvl="0" indent="-28575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Aligned registration for all Club-approved craft</a:t>
                      </a:r>
                    </a:p>
                    <a:p>
                      <a:pPr marL="285750" indent="-285750">
                        <a:spcAft>
                          <a:spcPts val="600"/>
                        </a:spcAft>
                        <a:buFont typeface="Arial" panose="020B0604020202020204" pitchFamily="34" charset="0"/>
                        <a:buChar char="•"/>
                      </a:pPr>
                      <a:endParaRPr lang="en-GB" sz="2400">
                        <a:solidFill>
                          <a:schemeClr val="tx2"/>
                        </a:solidFill>
                        <a:latin typeface="+mn-lt"/>
                      </a:endParaRPr>
                    </a:p>
                    <a:p>
                      <a:pPr marL="0" marR="0" lvl="0" indent="0" algn="l" defTabSz="914400" rtl="0" eaLnBrk="1" latinLnBrk="0" hangingPunct="1">
                        <a:lnSpc>
                          <a:spcPct val="100000"/>
                        </a:lnSpc>
                        <a:spcBef>
                          <a:spcPts val="0"/>
                        </a:spcBef>
                        <a:spcAft>
                          <a:spcPts val="600"/>
                        </a:spcAft>
                        <a:buClrTx/>
                        <a:buSzTx/>
                        <a:buFont typeface="Arial" panose="020B0604020202020204" pitchFamily="34" charset="0"/>
                        <a:buNone/>
                      </a:pPr>
                      <a:r>
                        <a:rPr lang="en-GB" sz="2400" b="1" i="0" kern="1200">
                          <a:solidFill>
                            <a:schemeClr val="tx2"/>
                          </a:solidFill>
                          <a:effectLst/>
                          <a:latin typeface="+mn-lt"/>
                          <a:ea typeface="+mn-ea"/>
                          <a:cs typeface="+mn-cs"/>
                        </a:rPr>
                        <a:t>Challenges</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a:solidFill>
                            <a:schemeClr val="tx2"/>
                          </a:solidFill>
                          <a:effectLst/>
                          <a:latin typeface="+mn-lt"/>
                          <a:ea typeface="+mn-ea"/>
                          <a:cs typeface="+mn-cs"/>
                        </a:rPr>
                        <a:t>Long term concern over the national trend in the sport – a decline in participation</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noProof="0">
                          <a:solidFill>
                            <a:schemeClr val="tx2"/>
                          </a:solidFill>
                          <a:effectLst/>
                          <a:latin typeface="+mn-lt"/>
                          <a:ea typeface="+mn-ea"/>
                          <a:cs typeface="+mn-cs"/>
                        </a:rPr>
                        <a:t>Reduction in volunteering ethos, both in duties and major roles such</a:t>
                      </a:r>
                      <a:r>
                        <a:rPr lang="en-GB" sz="2400" b="0" i="0" kern="1200" noProof="0">
                          <a:solidFill>
                            <a:srgbClr val="FF0000"/>
                          </a:solidFill>
                          <a:effectLst/>
                          <a:latin typeface="+mn-lt"/>
                          <a:ea typeface="+mn-ea"/>
                          <a:cs typeface="+mn-cs"/>
                        </a:rPr>
                        <a:t> </a:t>
                      </a:r>
                      <a:r>
                        <a:rPr lang="en-GB" sz="2400" b="0" i="0" kern="1200" noProof="0">
                          <a:solidFill>
                            <a:schemeClr val="tx2"/>
                          </a:solidFill>
                          <a:effectLst/>
                          <a:latin typeface="+mn-lt"/>
                          <a:ea typeface="+mn-ea"/>
                          <a:cs typeface="+mn-cs"/>
                        </a:rPr>
                        <a:t>as Rear Com Youth</a:t>
                      </a:r>
                    </a:p>
                    <a:p>
                      <a:pPr marL="342900" marR="0" lvl="0" indent="-342900" algn="l" defTabSz="914400" rtl="0" eaLnBrk="1" latinLnBrk="0" hangingPunct="1">
                        <a:lnSpc>
                          <a:spcPct val="100000"/>
                        </a:lnSpc>
                        <a:spcBef>
                          <a:spcPts val="0"/>
                        </a:spcBef>
                        <a:spcAft>
                          <a:spcPts val="600"/>
                        </a:spcAft>
                        <a:buClrTx/>
                        <a:buSzTx/>
                        <a:buFont typeface="Arial" panose="020B0604020202020204" pitchFamily="34" charset="0"/>
                        <a:buChar char="•"/>
                      </a:pPr>
                      <a:r>
                        <a:rPr lang="en-GB" sz="2400" b="0" i="0" kern="1200" noProof="0">
                          <a:solidFill>
                            <a:schemeClr val="tx2"/>
                          </a:solidFill>
                          <a:effectLst/>
                          <a:latin typeface="+mn-lt"/>
                          <a:ea typeface="+mn-ea"/>
                          <a:cs typeface="+mn-cs"/>
                        </a:rPr>
                        <a:t>Family time is stretched between sailing and other sports</a:t>
                      </a:r>
                    </a:p>
                    <a:p>
                      <a:pPr marL="0" marR="0" lvl="0" indent="0" algn="l" defTabSz="914400" rtl="0" eaLnBrk="1" latinLnBrk="0" hangingPunct="1">
                        <a:lnSpc>
                          <a:spcPct val="100000"/>
                        </a:lnSpc>
                        <a:spcBef>
                          <a:spcPts val="0"/>
                        </a:spcBef>
                        <a:buClrTx/>
                        <a:buSzTx/>
                        <a:buFont typeface="Arial" panose="020B0604020202020204" pitchFamily="34" charset="0"/>
                        <a:buNone/>
                      </a:pPr>
                      <a:endParaRPr lang="en-GB" sz="2400" b="0" i="0" kern="1200" noProof="0">
                        <a:solidFill>
                          <a:schemeClr val="tx2"/>
                        </a:solidFill>
                        <a:effectLst/>
                        <a:latin typeface="+mn-lt"/>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r h="564827">
                <a:tc>
                  <a:txBody>
                    <a:bodyPr/>
                    <a:lstStyle/>
                    <a:p>
                      <a:pPr marL="342900" indent="-342900" algn="l" fontAlgn="b">
                        <a:lnSpc>
                          <a:spcPct val="100000"/>
                        </a:lnSpc>
                        <a:spcAft>
                          <a:spcPts val="600"/>
                        </a:spcAft>
                        <a:buFont typeface="Arial" panose="020B0604020202020204" pitchFamily="34" charset="0"/>
                        <a:buChar char="•"/>
                      </a:pPr>
                      <a:endParaRPr lang="en-US" sz="2400" b="1" i="0" u="none" strike="noStrike" kern="1200">
                        <a:solidFill>
                          <a:schemeClr val="tx2"/>
                        </a:solidFill>
                        <a:effectLst/>
                        <a:highlight>
                          <a:srgbClr val="FFFF00"/>
                        </a:highligh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45575365"/>
                  </a:ext>
                </a:extLst>
              </a:tr>
            </a:tbl>
          </a:graphicData>
        </a:graphic>
      </p:graphicFrame>
      <p:pic>
        <p:nvPicPr>
          <p:cNvPr id="5" name="Picture 4">
            <a:extLst>
              <a:ext uri="{FF2B5EF4-FFF2-40B4-BE49-F238E27FC236}">
                <a16:creationId xmlns:a16="http://schemas.microsoft.com/office/drawing/2014/main" id="{6164257A-BA3A-3D3F-BDC8-66C9E0F64AAF}"/>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604417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9690-51A3-5FB4-B24F-6BA81F3022B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C1F0738-5520-ECF1-9CE9-0A96501F7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578B4EC9-6B22-F6D2-6A2F-0DA37A9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8D45BF7D-FFB3-53B0-855E-EE9EC0D06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F1D7EA5-E28B-358D-EDF8-D4BDA0794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3882B78-6B9C-FE72-8147-34622E03A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1C14CF-6CA3-55DE-9651-DF012C48B688}"/>
              </a:ext>
            </a:extLst>
          </p:cNvPr>
          <p:cNvSpPr>
            <a:spLocks noGrp="1"/>
          </p:cNvSpPr>
          <p:nvPr>
            <p:ph type="title"/>
          </p:nvPr>
        </p:nvSpPr>
        <p:spPr>
          <a:xfrm>
            <a:off x="459346" y="278535"/>
            <a:ext cx="9895951" cy="1033669"/>
          </a:xfrm>
        </p:spPr>
        <p:txBody>
          <a:bodyPr>
            <a:normAutofit/>
          </a:bodyPr>
          <a:lstStyle/>
          <a:p>
            <a:r>
              <a:rPr lang="en-US" sz="4000">
                <a:solidFill>
                  <a:srgbClr val="FFFFFF"/>
                </a:solidFill>
              </a:rPr>
              <a:t>PARTICIPATION – FORWARD PLANS</a:t>
            </a:r>
            <a:endParaRPr lang="en-GB" sz="4000">
              <a:solidFill>
                <a:srgbClr val="FFFFFF"/>
              </a:solidFill>
            </a:endParaRPr>
          </a:p>
        </p:txBody>
      </p:sp>
      <p:pic>
        <p:nvPicPr>
          <p:cNvPr id="5" name="Picture 4">
            <a:extLst>
              <a:ext uri="{FF2B5EF4-FFF2-40B4-BE49-F238E27FC236}">
                <a16:creationId xmlns:a16="http://schemas.microsoft.com/office/drawing/2014/main" id="{3FF7E2AA-2B07-C525-5822-FC863ED8574B}"/>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Content Placeholder 3">
            <a:extLst>
              <a:ext uri="{FF2B5EF4-FFF2-40B4-BE49-F238E27FC236}">
                <a16:creationId xmlns:a16="http://schemas.microsoft.com/office/drawing/2014/main" id="{1360FCC0-EF77-36C7-9154-006C6259AA9E}"/>
              </a:ext>
            </a:extLst>
          </p:cNvPr>
          <p:cNvSpPr>
            <a:spLocks noGrp="1"/>
          </p:cNvSpPr>
          <p:nvPr>
            <p:ph idx="1"/>
          </p:nvPr>
        </p:nvSpPr>
        <p:spPr>
          <a:xfrm>
            <a:off x="544283" y="1875968"/>
            <a:ext cx="11059888" cy="4829632"/>
          </a:xfrm>
        </p:spPr>
        <p:txBody>
          <a:bodyPr vert="horz" lIns="91440" tIns="45720" rIns="91440" bIns="45720" rtlCol="0" anchor="t">
            <a:normAutofit/>
          </a:bodyPr>
          <a:lstStyle/>
          <a:p>
            <a:pPr>
              <a:lnSpc>
                <a:spcPct val="100000"/>
              </a:lnSpc>
              <a:spcBef>
                <a:spcPts val="0"/>
              </a:spcBef>
            </a:pPr>
            <a:r>
              <a:rPr lang="en-GB" sz="2400">
                <a:solidFill>
                  <a:schemeClr val="tx2"/>
                </a:solidFill>
              </a:rPr>
              <a:t>Update the hire fleet to better meet the needs of the membership</a:t>
            </a:r>
            <a:endParaRPr lang="en-GB" sz="2400">
              <a:solidFill>
                <a:schemeClr val="tx2"/>
              </a:solidFill>
              <a:ea typeface="Calibri"/>
              <a:cs typeface="Calibri"/>
            </a:endParaRPr>
          </a:p>
          <a:p>
            <a:pPr>
              <a:lnSpc>
                <a:spcPct val="100000"/>
              </a:lnSpc>
              <a:spcBef>
                <a:spcPts val="0"/>
              </a:spcBef>
            </a:pPr>
            <a:r>
              <a:rPr lang="en-GB" sz="2400">
                <a:solidFill>
                  <a:schemeClr val="tx2"/>
                </a:solidFill>
              </a:rPr>
              <a:t>Evaluate the training offering to ensure we are delivering the right type and amount for our members which is economical for the Club</a:t>
            </a:r>
            <a:endParaRPr lang="en-GB" sz="2400">
              <a:solidFill>
                <a:schemeClr val="tx2"/>
              </a:solidFill>
              <a:ea typeface="Calibri"/>
              <a:cs typeface="Calibri"/>
            </a:endParaRPr>
          </a:p>
          <a:p>
            <a:pPr>
              <a:lnSpc>
                <a:spcPct val="100000"/>
              </a:lnSpc>
              <a:spcBef>
                <a:spcPts val="0"/>
              </a:spcBef>
            </a:pPr>
            <a:r>
              <a:rPr lang="en-GB" sz="2400">
                <a:solidFill>
                  <a:schemeClr val="tx2"/>
                </a:solidFill>
              </a:rPr>
              <a:t>Keep the focus on fleet captains</a:t>
            </a:r>
            <a:endParaRPr lang="en-GB" sz="2400">
              <a:solidFill>
                <a:schemeClr val="tx2"/>
              </a:solidFill>
              <a:ea typeface="Calibri"/>
              <a:cs typeface="Calibri"/>
            </a:endParaRPr>
          </a:p>
          <a:p>
            <a:pPr>
              <a:lnSpc>
                <a:spcPct val="100000"/>
              </a:lnSpc>
              <a:spcBef>
                <a:spcPts val="0"/>
              </a:spcBef>
            </a:pPr>
            <a:r>
              <a:rPr lang="en-GB" sz="2400">
                <a:solidFill>
                  <a:schemeClr val="tx2"/>
                </a:solidFill>
              </a:rPr>
              <a:t>Maintain the breadth of racing programme with a focus on special events</a:t>
            </a:r>
            <a:endParaRPr lang="en-GB" sz="2400">
              <a:solidFill>
                <a:schemeClr val="tx2"/>
              </a:solidFill>
              <a:ea typeface="Calibri"/>
              <a:cs typeface="Calibri"/>
            </a:endParaRPr>
          </a:p>
          <a:p>
            <a:pPr>
              <a:lnSpc>
                <a:spcPct val="100000"/>
              </a:lnSpc>
              <a:spcBef>
                <a:spcPts val="0"/>
              </a:spcBef>
            </a:pPr>
            <a:r>
              <a:rPr lang="en-GB" sz="2400">
                <a:solidFill>
                  <a:schemeClr val="tx2"/>
                </a:solidFill>
              </a:rPr>
              <a:t>Continue to develop and implement a plan to support and grow board sports both recreationally and competitively</a:t>
            </a:r>
            <a:endParaRPr lang="en-GB" sz="2400">
              <a:solidFill>
                <a:schemeClr val="tx2"/>
              </a:solidFill>
              <a:ea typeface="Calibri"/>
              <a:cs typeface="Calibri"/>
            </a:endParaRPr>
          </a:p>
          <a:p>
            <a:pPr>
              <a:lnSpc>
                <a:spcPct val="100000"/>
              </a:lnSpc>
              <a:spcBef>
                <a:spcPts val="0"/>
              </a:spcBef>
            </a:pPr>
            <a:r>
              <a:rPr lang="en-GB" sz="2400">
                <a:solidFill>
                  <a:schemeClr val="tx2"/>
                </a:solidFill>
              </a:rPr>
              <a:t>Plan to grow spectator events following the success of the Tide Ride</a:t>
            </a:r>
            <a:endParaRPr lang="en-GB" sz="2400">
              <a:solidFill>
                <a:schemeClr val="tx2"/>
              </a:solidFill>
              <a:ea typeface="Calibri"/>
              <a:cs typeface="Calibri"/>
            </a:endParaRPr>
          </a:p>
          <a:p>
            <a:pPr>
              <a:lnSpc>
                <a:spcPct val="100000"/>
              </a:lnSpc>
              <a:spcBef>
                <a:spcPts val="0"/>
              </a:spcBef>
            </a:pPr>
            <a:r>
              <a:rPr lang="en-GB" sz="2400">
                <a:solidFill>
                  <a:schemeClr val="tx2"/>
                </a:solidFill>
              </a:rPr>
              <a:t>Review handicaps; bay racing now on PY handicaps to encourage large double- handers back</a:t>
            </a:r>
            <a:endParaRPr lang="en-GB" sz="2400">
              <a:solidFill>
                <a:schemeClr val="tx2"/>
              </a:solidFill>
              <a:ea typeface="Calibri"/>
              <a:cs typeface="Calibri"/>
            </a:endParaRPr>
          </a:p>
          <a:p>
            <a:pPr>
              <a:lnSpc>
                <a:spcPct val="100000"/>
              </a:lnSpc>
              <a:spcBef>
                <a:spcPts val="0"/>
              </a:spcBef>
            </a:pPr>
            <a:r>
              <a:rPr lang="en-GB" sz="2400">
                <a:solidFill>
                  <a:schemeClr val="tx2"/>
                </a:solidFill>
              </a:rPr>
              <a:t>Find new boat parking spaces</a:t>
            </a:r>
            <a:endParaRPr lang="en-GB" sz="2400">
              <a:solidFill>
                <a:schemeClr val="tx2"/>
              </a:solidFill>
              <a:ea typeface="Calibri"/>
              <a:cs typeface="Calibri"/>
            </a:endParaRPr>
          </a:p>
          <a:p>
            <a:pPr>
              <a:lnSpc>
                <a:spcPct val="100000"/>
              </a:lnSpc>
              <a:spcBef>
                <a:spcPts val="0"/>
              </a:spcBef>
            </a:pPr>
            <a:r>
              <a:rPr lang="en-GB" sz="2400">
                <a:solidFill>
                  <a:schemeClr val="tx2"/>
                </a:solidFill>
              </a:rPr>
              <a:t>Introduce Blind and Assisted Sailing for our less mobile / physically able members</a:t>
            </a:r>
            <a:endParaRPr lang="en-GB" sz="2400">
              <a:solidFill>
                <a:schemeClr val="tx2"/>
              </a:solidFill>
              <a:ea typeface="Calibri"/>
              <a:cs typeface="Calibri"/>
            </a:endParaRPr>
          </a:p>
          <a:p>
            <a:pPr>
              <a:lnSpc>
                <a:spcPct val="100000"/>
              </a:lnSpc>
              <a:spcBef>
                <a:spcPts val="0"/>
              </a:spcBef>
            </a:pPr>
            <a:endParaRPr lang="en-GB" sz="3200">
              <a:solidFill>
                <a:schemeClr val="tx2"/>
              </a:solidFill>
            </a:endParaRPr>
          </a:p>
          <a:p>
            <a:endParaRPr lang="en-GB" sz="2000"/>
          </a:p>
        </p:txBody>
      </p:sp>
    </p:spTree>
    <p:extLst>
      <p:ext uri="{BB962C8B-B14F-4D97-AF65-F5344CB8AC3E}">
        <p14:creationId xmlns:p14="http://schemas.microsoft.com/office/powerpoint/2010/main" val="12750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553D-13B0-1157-D7BC-0174AFBAA5EB}"/>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D0BA881-E4E8-B98B-FDB7-6D900BCAB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95F4839B-FB9B-FF85-0964-2AB58F7DB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AFA9B0FB-A858-9DA6-A27E-D695DEC1B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ED009B4C-C2D5-3DF3-A1E7-7B2FD3CB2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E9A1AD2F-0DB0-C957-FFBC-730D255C2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40ECF-9644-D924-1A17-9D71B3B5B113}"/>
              </a:ext>
            </a:extLst>
          </p:cNvPr>
          <p:cNvSpPr>
            <a:spLocks noGrp="1"/>
          </p:cNvSpPr>
          <p:nvPr>
            <p:ph type="title"/>
          </p:nvPr>
        </p:nvSpPr>
        <p:spPr>
          <a:xfrm>
            <a:off x="708046" y="277504"/>
            <a:ext cx="6472811" cy="1033669"/>
          </a:xfrm>
        </p:spPr>
        <p:txBody>
          <a:bodyPr>
            <a:noAutofit/>
          </a:bodyPr>
          <a:lstStyle/>
          <a:p>
            <a:r>
              <a:rPr lang="en-GB" sz="4000">
                <a:solidFill>
                  <a:srgbClr val="FFFFFF"/>
                </a:solidFill>
              </a:rPr>
              <a:t>OBJECTIVE 1 – CLUB CULTURE</a:t>
            </a:r>
            <a:endParaRPr lang="en-GB" sz="4000">
              <a:solidFill>
                <a:srgbClr val="FFFFFF"/>
              </a:solidFill>
              <a:ea typeface="Calibri Light"/>
              <a:cs typeface="Calibri Light"/>
            </a:endParaRPr>
          </a:p>
        </p:txBody>
      </p:sp>
      <p:pic>
        <p:nvPicPr>
          <p:cNvPr id="5" name="Picture 4">
            <a:extLst>
              <a:ext uri="{FF2B5EF4-FFF2-40B4-BE49-F238E27FC236}">
                <a16:creationId xmlns:a16="http://schemas.microsoft.com/office/drawing/2014/main" id="{7DB22255-4E0B-6158-5618-9D9FF3C19D23}"/>
              </a:ext>
            </a:extLst>
          </p:cNvPr>
          <p:cNvPicPr>
            <a:picLocks noChangeAspect="1"/>
          </p:cNvPicPr>
          <p:nvPr/>
        </p:nvPicPr>
        <p:blipFill>
          <a:blip r:embed="rId3"/>
          <a:stretch>
            <a:fillRect/>
          </a:stretch>
        </p:blipFill>
        <p:spPr>
          <a:xfrm>
            <a:off x="8693877" y="402298"/>
            <a:ext cx="3033023" cy="617273"/>
          </a:xfrm>
          <a:prstGeom prst="rect">
            <a:avLst/>
          </a:prstGeom>
        </p:spPr>
      </p:pic>
      <p:sp>
        <p:nvSpPr>
          <p:cNvPr id="8" name="Subtitle 2">
            <a:extLst>
              <a:ext uri="{FF2B5EF4-FFF2-40B4-BE49-F238E27FC236}">
                <a16:creationId xmlns:a16="http://schemas.microsoft.com/office/drawing/2014/main" id="{8DCFBDA1-3F19-E76A-20B5-2E00A23D12CC}"/>
              </a:ext>
            </a:extLst>
          </p:cNvPr>
          <p:cNvSpPr txBox="1">
            <a:spLocks/>
          </p:cNvSpPr>
          <p:nvPr/>
        </p:nvSpPr>
        <p:spPr>
          <a:xfrm>
            <a:off x="1066388" y="2220686"/>
            <a:ext cx="9144000" cy="3069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a:p>
          <a:p>
            <a:pPr marL="0" indent="0">
              <a:buNone/>
            </a:pPr>
            <a:endParaRPr lang="en-GB" sz="3600">
              <a:ea typeface="Calibri" panose="020F0502020204030204"/>
              <a:cs typeface="Calibri" panose="020F0502020204030204"/>
            </a:endParaRPr>
          </a:p>
          <a:p>
            <a:pPr marL="0" indent="0">
              <a:buNone/>
            </a:pPr>
            <a:r>
              <a:rPr lang="en-GB" sz="3600"/>
              <a:t>Sophie Costard</a:t>
            </a:r>
            <a:endParaRPr lang="en-GB" sz="3600">
              <a:ea typeface="Calibri"/>
              <a:cs typeface="Calibri"/>
            </a:endParaRPr>
          </a:p>
          <a:p>
            <a:pPr marL="0" indent="0">
              <a:buNone/>
            </a:pPr>
            <a:r>
              <a:rPr lang="en-GB" sz="3600">
                <a:ea typeface="Calibri"/>
                <a:cs typeface="Calibri"/>
              </a:rPr>
              <a:t>Vice Commodore House</a:t>
            </a:r>
          </a:p>
        </p:txBody>
      </p:sp>
    </p:spTree>
    <p:extLst>
      <p:ext uri="{BB962C8B-B14F-4D97-AF65-F5344CB8AC3E}">
        <p14:creationId xmlns:p14="http://schemas.microsoft.com/office/powerpoint/2010/main" val="2101574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a:bodyPr>
          <a:lstStyle/>
          <a:p>
            <a:r>
              <a:rPr lang="en-US" sz="4000">
                <a:solidFill>
                  <a:srgbClr val="FFFFFF"/>
                </a:solidFill>
              </a:rPr>
              <a:t>SAILING EXCELLENCE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459350" y="1986348"/>
            <a:ext cx="10430323" cy="467820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srgbClr val="44546A">
                    <a:lumMod val="75000"/>
                  </a:srgbClr>
                </a:solidFill>
                <a:effectLst/>
                <a:uLnTx/>
                <a:uFillTx/>
                <a:latin typeface="Calibri"/>
                <a:ea typeface="+mn-ea"/>
                <a:cs typeface="Calibri"/>
              </a:rPr>
              <a:t>“Inspiring current and future generations in the pursuit of sailing excellence”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1" i="1"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Offer improvements pathways appropriate to the needs and wants of different types of sailors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E.g. </a:t>
            </a:r>
            <a:r>
              <a:rPr lang="en-US" sz="2500">
                <a:solidFill>
                  <a:srgbClr val="44546A"/>
                </a:solidFill>
                <a:latin typeface="Calibri"/>
                <a:cs typeface="Calibri"/>
              </a:rPr>
              <a:t>cross channel, WOW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err="1">
                <a:solidFill>
                  <a:srgbClr val="44546A"/>
                </a:solidFill>
                <a:latin typeface="Calibri"/>
                <a:cs typeface="Calibri"/>
              </a:rPr>
              <a:t>Recognise</a:t>
            </a:r>
            <a:r>
              <a:rPr lang="en-US" sz="2500">
                <a:solidFill>
                  <a:srgbClr val="44546A"/>
                </a:solidFill>
                <a:latin typeface="Calibri"/>
                <a:cs typeface="Calibri"/>
              </a:rPr>
              <a:t> and celebrate </a:t>
            </a:r>
            <a:r>
              <a:rPr kumimoji="0" lang="en-US" sz="2500" b="0" i="0" u="none" strike="noStrike" kern="1200" cap="none" spc="0" normalizeH="0" baseline="0" noProof="0">
                <a:ln>
                  <a:noFill/>
                </a:ln>
                <a:solidFill>
                  <a:srgbClr val="44546A"/>
                </a:solidFill>
                <a:effectLst/>
                <a:uLnTx/>
                <a:uFillTx/>
                <a:latin typeface="Calibri"/>
                <a:ea typeface="+mn-ea"/>
                <a:cs typeface="Calibri"/>
              </a:rPr>
              <a:t>achievement at all levels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44546A"/>
                </a:solidFill>
                <a:effectLst/>
                <a:uLnTx/>
                <a:uFillTx/>
                <a:latin typeface="Calibri"/>
                <a:ea typeface="+mn-ea"/>
                <a:cs typeface="Calibri"/>
              </a:rPr>
              <a:t>Support and encourage fleet racing, training and other skill-improving activities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srgbClr val="FF0000"/>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a:ln>
                <a:noFill/>
              </a:ln>
              <a:solidFill>
                <a:srgbClr val="44546A"/>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6538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823438" y="278535"/>
            <a:ext cx="9895951" cy="1033669"/>
          </a:xfrm>
        </p:spPr>
        <p:txBody>
          <a:bodyPr>
            <a:normAutofit fontScale="90000"/>
          </a:bodyPr>
          <a:lstStyle/>
          <a:p>
            <a:r>
              <a:rPr lang="en-US" sz="4000">
                <a:solidFill>
                  <a:srgbClr val="FFFFFF"/>
                </a:solidFill>
              </a:rPr>
              <a:t>SAILING EXCELLENCE </a:t>
            </a:r>
            <a:br>
              <a:rPr lang="en-US" sz="4000"/>
            </a:br>
            <a:r>
              <a:rPr lang="en-US" sz="4000">
                <a:solidFill>
                  <a:srgbClr val="FFFFFF"/>
                </a:solidFill>
              </a:rPr>
              <a:t>- 2024 ACHIEVEMENTS</a:t>
            </a:r>
            <a:endParaRPr lang="en-GB" sz="4000">
              <a:solidFill>
                <a:srgbClr val="FFFFFF"/>
              </a:solidFill>
            </a:endParaRPr>
          </a:p>
        </p:txBody>
      </p:sp>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694020" y="2570280"/>
            <a:ext cx="9531231" cy="861774"/>
          </a:xfrm>
          <a:prstGeom prst="rect">
            <a:avLst/>
          </a:prstGeom>
          <a:noFill/>
        </p:spPr>
        <p:txBody>
          <a:bodyPr wrap="square" lIns="91440" tIns="45720" rIns="91440" bIns="45720" anchor="t">
            <a:spAutoFit/>
          </a:bodyPr>
          <a:lstStyle/>
          <a:p>
            <a:r>
              <a:rPr lang="en-GB" sz="2500" b="1">
                <a:solidFill>
                  <a:srgbClr val="44546A"/>
                </a:solidFill>
                <a:latin typeface="Calibri"/>
                <a:cs typeface="Calibri"/>
              </a:rPr>
              <a:t>HISC members continue to achieve success in a variety of Classes at home and abroad.  </a:t>
            </a:r>
            <a:endParaRPr lang="en-GB" sz="2000" i="1">
              <a:solidFill>
                <a:srgbClr val="44546A"/>
              </a:solidFill>
              <a:latin typeface="Calibri"/>
              <a:ea typeface="Calibri"/>
              <a:cs typeface="Calibri"/>
            </a:endParaRPr>
          </a:p>
        </p:txBody>
      </p:sp>
    </p:spTree>
    <p:extLst>
      <p:ext uri="{BB962C8B-B14F-4D97-AF65-F5344CB8AC3E}">
        <p14:creationId xmlns:p14="http://schemas.microsoft.com/office/powerpoint/2010/main" val="4001706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6738A-028D-5C51-6A77-4C7A23AE6FD9}"/>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F49109-29E6-8245-FD46-FB010D058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E32FFC13-BA95-E4D8-1590-CE710E85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F0A845-F7A7-5626-EC4B-68A34270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D3E09C9E-DDA4-B767-C0FE-369AA0606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B8FA18BC-9879-974F-953E-536F28235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388828-3164-9602-017C-6C7A759993A6}"/>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SAILING EXCELLENCE</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F38C3395-8DA0-D1F4-5C87-5E88BA8D0328}"/>
              </a:ext>
            </a:extLst>
          </p:cNvPr>
          <p:cNvPicPr>
            <a:picLocks noChangeAspect="1"/>
          </p:cNvPicPr>
          <p:nvPr/>
        </p:nvPicPr>
        <p:blipFill>
          <a:blip r:embed="rId3"/>
          <a:stretch>
            <a:fillRect/>
          </a:stretch>
        </p:blipFill>
        <p:spPr>
          <a:xfrm>
            <a:off x="8693877" y="402298"/>
            <a:ext cx="3033023" cy="617273"/>
          </a:xfrm>
          <a:prstGeom prst="rect">
            <a:avLst/>
          </a:prstGeom>
        </p:spPr>
      </p:pic>
      <p:sp>
        <p:nvSpPr>
          <p:cNvPr id="4" name="TextBox 3">
            <a:extLst>
              <a:ext uri="{FF2B5EF4-FFF2-40B4-BE49-F238E27FC236}">
                <a16:creationId xmlns:a16="http://schemas.microsoft.com/office/drawing/2014/main" id="{5E67FEE2-2EFD-124A-EBE2-93FD61E6BD87}"/>
              </a:ext>
            </a:extLst>
          </p:cNvPr>
          <p:cNvSpPr txBox="1"/>
          <p:nvPr/>
        </p:nvSpPr>
        <p:spPr>
          <a:xfrm>
            <a:off x="224783" y="1866534"/>
            <a:ext cx="11248760" cy="4708981"/>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800">
                <a:solidFill>
                  <a:srgbClr val="44546A"/>
                </a:solidFill>
                <a:latin typeface="Calibri"/>
                <a:cs typeface="Calibri"/>
              </a:rPr>
              <a:t>Strengthen the links between junior/ youth and adult sailing, e.g. Junior and adult fleets joining up for Sprint racing.</a:t>
            </a:r>
          </a:p>
          <a:p>
            <a:pPr marL="342900" indent="-342900">
              <a:spcAft>
                <a:spcPts val="600"/>
              </a:spcAft>
              <a:buFont typeface="Arial" panose="020B0604020202020204" pitchFamily="34" charset="0"/>
              <a:buChar char="•"/>
            </a:pPr>
            <a:r>
              <a:rPr lang="en-US" sz="2800">
                <a:solidFill>
                  <a:srgbClr val="44546A"/>
                </a:solidFill>
                <a:latin typeface="Calibri"/>
                <a:cs typeface="Calibri"/>
              </a:rPr>
              <a:t>Build on our achievements of excellence to inspire members through guest speakers and race officers</a:t>
            </a:r>
          </a:p>
          <a:p>
            <a:pPr marL="342900" indent="-342900">
              <a:spcAft>
                <a:spcPts val="600"/>
              </a:spcAft>
              <a:buFont typeface="Arial" panose="020B0604020202020204" pitchFamily="34" charset="0"/>
              <a:buChar char="•"/>
            </a:pPr>
            <a:r>
              <a:rPr lang="en-US" sz="2800">
                <a:solidFill>
                  <a:srgbClr val="44546A"/>
                </a:solidFill>
                <a:latin typeface="Calibri"/>
                <a:cs typeface="Calibri"/>
              </a:rPr>
              <a:t>Encourage the watersports communities to be included in mainstream events, </a:t>
            </a:r>
            <a:r>
              <a:rPr lang="en-US" sz="2800" err="1">
                <a:solidFill>
                  <a:srgbClr val="44546A"/>
                </a:solidFill>
                <a:latin typeface="Calibri"/>
                <a:cs typeface="Calibri"/>
              </a:rPr>
              <a:t>eg</a:t>
            </a:r>
            <a:r>
              <a:rPr lang="en-US" sz="2800">
                <a:solidFill>
                  <a:srgbClr val="44546A"/>
                </a:solidFill>
                <a:latin typeface="Calibri"/>
                <a:cs typeface="Calibri"/>
              </a:rPr>
              <a:t> restoring Tide Ride</a:t>
            </a:r>
          </a:p>
          <a:p>
            <a:pPr marL="342900" indent="-342900">
              <a:spcAft>
                <a:spcPts val="600"/>
              </a:spcAft>
              <a:buFont typeface="Arial" panose="020B0604020202020204" pitchFamily="34" charset="0"/>
              <a:buChar char="•"/>
            </a:pPr>
            <a:r>
              <a:rPr lang="en-US" sz="2800">
                <a:solidFill>
                  <a:srgbClr val="44546A"/>
                </a:solidFill>
                <a:latin typeface="Calibri"/>
                <a:cs typeface="Calibri"/>
              </a:rPr>
              <a:t>Continue to develop and support Club-led and member-led training activities.</a:t>
            </a:r>
          </a:p>
          <a:p>
            <a:pPr marL="342900" indent="-342900">
              <a:spcAft>
                <a:spcPts val="600"/>
              </a:spcAft>
              <a:buFont typeface="Arial" panose="020B0604020202020204" pitchFamily="34" charset="0"/>
              <a:buChar char="•"/>
            </a:pPr>
            <a:r>
              <a:rPr lang="en-US" sz="2800">
                <a:solidFill>
                  <a:srgbClr val="44546A"/>
                </a:solidFill>
                <a:latin typeface="Calibri"/>
                <a:cs typeface="Calibri"/>
              </a:rPr>
              <a:t>Develop WhatsApp groups to link other areas of the community, such as a Race Officer group to help develop our resources</a:t>
            </a:r>
            <a:endParaRPr lang="en-GB" sz="2800">
              <a:solidFill>
                <a:srgbClr val="44546A"/>
              </a:solidFill>
              <a:latin typeface="Calibri"/>
              <a:cs typeface="Calibri"/>
            </a:endParaRPr>
          </a:p>
        </p:txBody>
      </p:sp>
    </p:spTree>
    <p:extLst>
      <p:ext uri="{BB962C8B-B14F-4D97-AF65-F5344CB8AC3E}">
        <p14:creationId xmlns:p14="http://schemas.microsoft.com/office/powerpoint/2010/main" val="2885727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459346" y="238041"/>
            <a:ext cx="9895951" cy="1033669"/>
          </a:xfrm>
        </p:spPr>
        <p:txBody>
          <a:bodyPr>
            <a:normAutofit/>
          </a:bodyPr>
          <a:lstStyle/>
          <a:p>
            <a:r>
              <a:rPr lang="en-US" sz="4000">
                <a:solidFill>
                  <a:srgbClr val="FFFFFF"/>
                </a:solidFill>
              </a:rPr>
              <a:t>CHAMPIONSHIP VENUE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464127" y="1828782"/>
          <a:ext cx="11263742" cy="4930140"/>
        </p:xfrm>
        <a:graphic>
          <a:graphicData uri="http://schemas.openxmlformats.org/drawingml/2006/table">
            <a:tbl>
              <a:tblPr/>
              <a:tblGrid>
                <a:gridCol w="11263742">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500" b="1" i="1" u="none" strike="noStrike" kern="1200">
                          <a:solidFill>
                            <a:schemeClr val="tx2">
                              <a:lumMod val="75000"/>
                            </a:schemeClr>
                          </a:solidFill>
                          <a:effectLst/>
                          <a:latin typeface="Calibri"/>
                          <a:ea typeface="+mn-ea"/>
                          <a:cs typeface="+mn-cs"/>
                        </a:rPr>
                        <a:t>“O</a:t>
                      </a:r>
                      <a:r>
                        <a:rPr lang="en-US" sz="2500" b="1" i="1" u="none" strike="noStrike">
                          <a:solidFill>
                            <a:schemeClr val="tx2">
                              <a:lumMod val="75000"/>
                            </a:schemeClr>
                          </a:solidFill>
                          <a:effectLst/>
                          <a:latin typeface="Calibri"/>
                        </a:rPr>
                        <a:t>ffering world class events and championships”</a:t>
                      </a:r>
                    </a:p>
                    <a:p>
                      <a:pPr algn="l" fontAlgn="b">
                        <a:lnSpc>
                          <a:spcPct val="100000"/>
                        </a:lnSpc>
                      </a:pPr>
                      <a:endParaRPr lang="en-US" sz="2500" b="0" i="0" u="none" strike="noStrike" kern="1200">
                        <a:solidFill>
                          <a:schemeClr val="tx2">
                            <a:lumMod val="75000"/>
                          </a:schemeClr>
                        </a:solidFill>
                        <a:effectLst/>
                        <a:latin typeface="Calibri" panose="020F0502020204030204" pitchFamily="34" charset="0"/>
                        <a:ea typeface="+mn-ea"/>
                        <a:cs typeface="+mn-cs"/>
                      </a:endParaRP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Develop a pipeline of event bookings which are rewarding:</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for our members</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for participants</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financially </a:t>
                      </a:r>
                    </a:p>
                    <a:p>
                      <a:pPr marL="800100" lvl="1" indent="-342900" algn="l" fontAlgn="b">
                        <a:lnSpc>
                          <a:spcPct val="100000"/>
                        </a:lnSpc>
                        <a:spcAft>
                          <a:spcPts val="600"/>
                        </a:spcAft>
                        <a:buFont typeface="Arial" panose="020B0604020202020204" pitchFamily="34" charset="0"/>
                        <a:buChar char="•"/>
                      </a:pPr>
                      <a:r>
                        <a:rPr lang="en-US" sz="2000" b="0" i="0" u="none" strike="noStrike" kern="1200">
                          <a:solidFill>
                            <a:schemeClr val="tx2"/>
                          </a:solidFill>
                          <a:effectLst/>
                          <a:latin typeface="Calibri"/>
                          <a:ea typeface="+mn-ea"/>
                          <a:cs typeface="+mn-cs"/>
                        </a:rPr>
                        <a:t>reputationally</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Build and maintain strong relationships with specific classes</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Further develop wider large event management expertise</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Build and maintain strong relationships with RYA senior management and departments to ensure HISC is considered a prime venue for any significant event</a:t>
                      </a:r>
                    </a:p>
                    <a:p>
                      <a:pPr marL="342900" indent="-342900" algn="l" fontAlgn="b">
                        <a:lnSpc>
                          <a:spcPct val="100000"/>
                        </a:lnSpc>
                        <a:spcAft>
                          <a:spcPts val="600"/>
                        </a:spcAft>
                        <a:buFont typeface="Arial" panose="020B0604020202020204" pitchFamily="34" charset="0"/>
                        <a:buChar char="•"/>
                      </a:pPr>
                      <a:r>
                        <a:rPr lang="en-US" sz="2500" b="0" i="0" u="none" strike="noStrike" kern="1200">
                          <a:solidFill>
                            <a:schemeClr val="tx2"/>
                          </a:solidFill>
                          <a:effectLst/>
                          <a:latin typeface="Calibri"/>
                          <a:ea typeface="+mn-ea"/>
                          <a:cs typeface="+mn-cs"/>
                        </a:rPr>
                        <a:t>Ensure the right balance between events and member activities</a:t>
                      </a: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3226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a:t>
            </a:r>
            <a:br>
              <a:rPr lang="en-US" sz="4000">
                <a:solidFill>
                  <a:srgbClr val="FFFFFF"/>
                </a:solidFill>
              </a:rPr>
            </a:br>
            <a:r>
              <a:rPr lang="en-US" sz="4000">
                <a:solidFill>
                  <a:srgbClr val="FFFFFF"/>
                </a:solidFill>
              </a:rPr>
              <a:t>- 2024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778027837"/>
              </p:ext>
            </p:extLst>
          </p:nvPr>
        </p:nvGraphicFramePr>
        <p:xfrm>
          <a:off x="261028" y="1676364"/>
          <a:ext cx="11331202" cy="5840476"/>
        </p:xfrm>
        <a:graphic>
          <a:graphicData uri="http://schemas.openxmlformats.org/drawingml/2006/table">
            <a:tbl>
              <a:tblPr/>
              <a:tblGrid>
                <a:gridCol w="11331202">
                  <a:extLst>
                    <a:ext uri="{9D8B030D-6E8A-4147-A177-3AD203B41FA5}">
                      <a16:colId xmlns:a16="http://schemas.microsoft.com/office/drawing/2014/main" val="2655265638"/>
                    </a:ext>
                  </a:extLst>
                </a:gridCol>
              </a:tblGrid>
              <a:tr h="1869904">
                <a:tc>
                  <a:txBody>
                    <a:bodyPr/>
                    <a:lstStyle/>
                    <a:p>
                      <a:r>
                        <a:rPr lang="en-GB" sz="1600" kern="1200">
                          <a:solidFill>
                            <a:schemeClr val="tx2"/>
                          </a:solidFill>
                          <a:latin typeface="Calibri"/>
                          <a:ea typeface="+mn-ea"/>
                          <a:cs typeface="+mn-cs"/>
                        </a:rPr>
                        <a:t>29er Grand Prix</a:t>
                      </a:r>
                    </a:p>
                    <a:p>
                      <a:r>
                        <a:rPr lang="en-GB" sz="1600" kern="1200">
                          <a:solidFill>
                            <a:schemeClr val="tx2"/>
                          </a:solidFill>
                          <a:latin typeface="Calibri"/>
                          <a:ea typeface="+mn-ea"/>
                          <a:cs typeface="+mn-cs"/>
                        </a:rPr>
                        <a:t>Contender, Osprey Open</a:t>
                      </a:r>
                    </a:p>
                    <a:p>
                      <a:r>
                        <a:rPr lang="en-GB" sz="1600" kern="1200">
                          <a:solidFill>
                            <a:schemeClr val="tx2"/>
                          </a:solidFill>
                          <a:latin typeface="Calibri"/>
                          <a:ea typeface="+mn-ea"/>
                          <a:cs typeface="+mn-cs"/>
                        </a:rPr>
                        <a:t>505 Southern Championship and Fireball Spring Championship</a:t>
                      </a:r>
                    </a:p>
                    <a:p>
                      <a:r>
                        <a:rPr lang="en-GB" sz="1600" kern="1200">
                          <a:solidFill>
                            <a:schemeClr val="tx2"/>
                          </a:solidFill>
                          <a:latin typeface="Calibri"/>
                          <a:ea typeface="+mn-ea"/>
                          <a:cs typeface="+mn-cs"/>
                        </a:rPr>
                        <a:t>RS 30th Anniversary Regatta </a:t>
                      </a:r>
                    </a:p>
                    <a:p>
                      <a:r>
                        <a:rPr lang="en-GB" sz="1600" kern="1200">
                          <a:solidFill>
                            <a:schemeClr val="tx2"/>
                          </a:solidFill>
                          <a:latin typeface="Calibri"/>
                          <a:ea typeface="+mn-ea"/>
                          <a:cs typeface="+mn-cs"/>
                        </a:rPr>
                        <a:t>Flying Fifteen Bulwark Trophy </a:t>
                      </a:r>
                    </a:p>
                    <a:p>
                      <a:r>
                        <a:rPr lang="en-GB" sz="1600" kern="1200">
                          <a:solidFill>
                            <a:schemeClr val="tx2"/>
                          </a:solidFill>
                          <a:latin typeface="Calibri"/>
                          <a:ea typeface="+mn-ea"/>
                          <a:cs typeface="+mn-cs"/>
                        </a:rPr>
                        <a:t>Europe UK National &amp; Open Championship</a:t>
                      </a:r>
                    </a:p>
                    <a:p>
                      <a:r>
                        <a:rPr lang="en-GB" sz="1600" kern="1200">
                          <a:solidFill>
                            <a:schemeClr val="tx2"/>
                          </a:solidFill>
                          <a:latin typeface="Calibri"/>
                          <a:ea typeface="+mn-ea"/>
                          <a:cs typeface="+mn-cs"/>
                        </a:rPr>
                        <a:t>Optimist Open</a:t>
                      </a:r>
                    </a:p>
                    <a:p>
                      <a:r>
                        <a:rPr lang="en-GB" sz="1600" kern="1200">
                          <a:solidFill>
                            <a:schemeClr val="tx2"/>
                          </a:solidFill>
                          <a:latin typeface="Calibri"/>
                          <a:ea typeface="+mn-ea"/>
                          <a:cs typeface="+mn-cs"/>
                        </a:rPr>
                        <a:t>Rs Elite Southern Area Championship</a:t>
                      </a:r>
                    </a:p>
                    <a:p>
                      <a:r>
                        <a:rPr lang="en-GB" sz="1600" kern="1200">
                          <a:solidFill>
                            <a:schemeClr val="tx2"/>
                          </a:solidFill>
                          <a:latin typeface="Calibri"/>
                          <a:ea typeface="+mn-ea"/>
                          <a:cs typeface="+mn-cs"/>
                        </a:rPr>
                        <a:t>Finn National Championship</a:t>
                      </a:r>
                    </a:p>
                    <a:p>
                      <a:r>
                        <a:rPr lang="en-GB" sz="1600" kern="1200">
                          <a:solidFill>
                            <a:schemeClr val="tx2"/>
                          </a:solidFill>
                          <a:latin typeface="Calibri"/>
                          <a:ea typeface="+mn-ea"/>
                          <a:cs typeface="+mn-cs"/>
                        </a:rPr>
                        <a:t>Solo Southern Area Champs, Travellers Series &amp; Tyler Trophy</a:t>
                      </a:r>
                    </a:p>
                    <a:p>
                      <a:r>
                        <a:rPr lang="en-GB" sz="1600" kern="1200">
                          <a:solidFill>
                            <a:schemeClr val="tx2"/>
                          </a:solidFill>
                          <a:latin typeface="Calibri"/>
                          <a:ea typeface="+mn-ea"/>
                          <a:cs typeface="+mn-cs"/>
                        </a:rPr>
                        <a:t>Youth Race Week</a:t>
                      </a:r>
                    </a:p>
                    <a:p>
                      <a:r>
                        <a:rPr lang="en-GB" sz="1600" kern="1200">
                          <a:solidFill>
                            <a:schemeClr val="tx2"/>
                          </a:solidFill>
                          <a:latin typeface="Calibri"/>
                          <a:ea typeface="+mn-ea"/>
                          <a:cs typeface="+mn-cs"/>
                        </a:rPr>
                        <a:t>RS Aero World Championship</a:t>
                      </a:r>
                    </a:p>
                    <a:p>
                      <a:r>
                        <a:rPr lang="en-GB" sz="1600" kern="1200">
                          <a:solidFill>
                            <a:schemeClr val="tx2"/>
                          </a:solidFill>
                          <a:latin typeface="Calibri"/>
                          <a:ea typeface="+mn-ea"/>
                          <a:cs typeface="+mn-cs"/>
                        </a:rPr>
                        <a:t>Round Hayling Challenge</a:t>
                      </a:r>
                    </a:p>
                    <a:p>
                      <a:r>
                        <a:rPr lang="en-GB" sz="1600" kern="1200">
                          <a:solidFill>
                            <a:schemeClr val="tx2"/>
                          </a:solidFill>
                          <a:latin typeface="Calibri"/>
                          <a:ea typeface="+mn-ea"/>
                          <a:cs typeface="+mn-cs"/>
                        </a:rPr>
                        <a:t>RS700 &amp; RS800 National Championship</a:t>
                      </a:r>
                    </a:p>
                    <a:p>
                      <a:r>
                        <a:rPr lang="en-GB" sz="1600" kern="1200">
                          <a:solidFill>
                            <a:schemeClr val="tx2"/>
                          </a:solidFill>
                          <a:latin typeface="Calibri"/>
                          <a:ea typeface="+mn-ea"/>
                          <a:cs typeface="+mn-cs"/>
                        </a:rPr>
                        <a:t>Chichester Harbour Race Week</a:t>
                      </a:r>
                    </a:p>
                    <a:p>
                      <a:r>
                        <a:rPr lang="en-GB" sz="1600" kern="1200">
                          <a:solidFill>
                            <a:schemeClr val="tx2"/>
                          </a:solidFill>
                          <a:latin typeface="Calibri"/>
                          <a:ea typeface="+mn-ea"/>
                          <a:cs typeface="+mn-cs"/>
                        </a:rPr>
                        <a:t>Sparkes Trophy</a:t>
                      </a:r>
                    </a:p>
                    <a:p>
                      <a:r>
                        <a:rPr lang="en-GB" sz="1600" kern="1200">
                          <a:solidFill>
                            <a:schemeClr val="tx2"/>
                          </a:solidFill>
                          <a:latin typeface="Calibri"/>
                          <a:ea typeface="+mn-ea"/>
                          <a:cs typeface="+mn-cs"/>
                        </a:rPr>
                        <a:t>Nab Cup</a:t>
                      </a:r>
                    </a:p>
                    <a:p>
                      <a:r>
                        <a:rPr lang="en-GB" sz="1600" kern="1200">
                          <a:solidFill>
                            <a:schemeClr val="tx2"/>
                          </a:solidFill>
                          <a:latin typeface="Calibri"/>
                          <a:ea typeface="+mn-ea"/>
                          <a:cs typeface="+mn-cs"/>
                        </a:rPr>
                        <a:t>PRCC Challenge Cup</a:t>
                      </a:r>
                    </a:p>
                    <a:p>
                      <a:r>
                        <a:rPr lang="en-GB" sz="1600" kern="1200">
                          <a:solidFill>
                            <a:schemeClr val="tx2"/>
                          </a:solidFill>
                          <a:latin typeface="Calibri"/>
                          <a:ea typeface="+mn-ea"/>
                          <a:cs typeface="+mn-cs"/>
                        </a:rPr>
                        <a:t>ILCA Masters UK National Championship</a:t>
                      </a:r>
                    </a:p>
                    <a:p>
                      <a:r>
                        <a:rPr lang="en-GB" sz="1600" kern="1200">
                          <a:solidFill>
                            <a:schemeClr val="tx2"/>
                          </a:solidFill>
                          <a:latin typeface="Calibri"/>
                          <a:ea typeface="+mn-ea"/>
                          <a:cs typeface="+mn-cs"/>
                        </a:rPr>
                        <a:t>Tide Ride</a:t>
                      </a:r>
                    </a:p>
                    <a:p>
                      <a:r>
                        <a:rPr lang="en-GB" sz="1600" kern="1200">
                          <a:solidFill>
                            <a:schemeClr val="tx2"/>
                          </a:solidFill>
                          <a:latin typeface="Calibri"/>
                          <a:ea typeface="+mn-ea"/>
                          <a:cs typeface="+mn-cs"/>
                        </a:rPr>
                        <a:t>RS </a:t>
                      </a:r>
                      <a:r>
                        <a:rPr lang="en-GB" sz="1600" kern="1200" err="1">
                          <a:solidFill>
                            <a:schemeClr val="tx2"/>
                          </a:solidFill>
                          <a:latin typeface="Calibri"/>
                          <a:ea typeface="+mn-ea"/>
                          <a:cs typeface="+mn-cs"/>
                        </a:rPr>
                        <a:t>Feva</a:t>
                      </a:r>
                      <a:r>
                        <a:rPr lang="en-GB" sz="1600" kern="1200">
                          <a:solidFill>
                            <a:schemeClr val="tx2"/>
                          </a:solidFill>
                          <a:latin typeface="Calibri"/>
                          <a:ea typeface="+mn-ea"/>
                          <a:cs typeface="+mn-cs"/>
                        </a:rPr>
                        <a:t> Grand Prix</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lang="en-GB" sz="1600" b="0" i="0" u="none" strike="noStrike" kern="1200" noProof="0">
                        <a:solidFill>
                          <a:schemeClr val="tx2"/>
                        </a:solidFill>
                        <a:effectLst/>
                        <a:latin typeface="Calibri"/>
                        <a:ea typeface="+mn-ea"/>
                        <a:cs typeface="+mn-cs"/>
                      </a:endParaRPr>
                    </a:p>
                    <a:p>
                      <a:pPr algn="l" fontAlgn="b">
                        <a:lnSpc>
                          <a:spcPct val="100000"/>
                        </a:lnSpc>
                      </a:pPr>
                      <a:endParaRPr lang="en-US" sz="16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3" name="TextBox 2">
            <a:extLst>
              <a:ext uri="{FF2B5EF4-FFF2-40B4-BE49-F238E27FC236}">
                <a16:creationId xmlns:a16="http://schemas.microsoft.com/office/drawing/2014/main" id="{8D7BB775-DDE0-695B-D9FC-28331F571B66}"/>
              </a:ext>
            </a:extLst>
          </p:cNvPr>
          <p:cNvSpPr txBox="1"/>
          <p:nvPr/>
        </p:nvSpPr>
        <p:spPr>
          <a:xfrm>
            <a:off x="6577779" y="1993039"/>
            <a:ext cx="5014451" cy="1420645"/>
          </a:xfrm>
          <a:prstGeom prst="rect">
            <a:avLst/>
          </a:prstGeom>
          <a:noFill/>
          <a:ln>
            <a:noFill/>
          </a:ln>
        </p:spPr>
        <p:txBody>
          <a:bodyPr wrap="square" rtlCol="0">
            <a:spAutoFit/>
          </a:bodyPr>
          <a:lstStyle/>
          <a:p>
            <a:pPr lvl="0">
              <a:lnSpc>
                <a:spcPct val="115000"/>
              </a:lnSpc>
            </a:pPr>
            <a:r>
              <a:rPr lang="en-GB" sz="2000" b="1">
                <a:solidFill>
                  <a:schemeClr val="tx2"/>
                </a:solidFill>
                <a:latin typeface="Calibri"/>
              </a:rPr>
              <a:t>Successfully delivered all major events and received excellent feedback from competitors.</a:t>
            </a:r>
          </a:p>
          <a:p>
            <a:pPr lvl="0">
              <a:lnSpc>
                <a:spcPct val="115000"/>
              </a:lnSpc>
            </a:pPr>
            <a:endParaRPr lang="en-GB" sz="1600">
              <a:solidFill>
                <a:schemeClr val="tx2"/>
              </a:solidFill>
              <a:latin typeface="Calibri"/>
            </a:endParaRPr>
          </a:p>
        </p:txBody>
      </p:sp>
      <p:sp>
        <p:nvSpPr>
          <p:cNvPr id="4" name="TextBox 3">
            <a:extLst>
              <a:ext uri="{FF2B5EF4-FFF2-40B4-BE49-F238E27FC236}">
                <a16:creationId xmlns:a16="http://schemas.microsoft.com/office/drawing/2014/main" id="{539CFCEA-CCF1-9546-BE0A-3D287915690C}"/>
              </a:ext>
            </a:extLst>
          </p:cNvPr>
          <p:cNvSpPr txBox="1"/>
          <p:nvPr/>
        </p:nvSpPr>
        <p:spPr>
          <a:xfrm>
            <a:off x="6577779" y="4596602"/>
            <a:ext cx="5014451" cy="2062103"/>
          </a:xfrm>
          <a:prstGeom prst="rect">
            <a:avLst/>
          </a:prstGeom>
          <a:noFill/>
          <a:ln>
            <a:solidFill>
              <a:schemeClr val="tx2"/>
            </a:solidFill>
          </a:ln>
        </p:spPr>
        <p:txBody>
          <a:bodyPr wrap="square" rtlCol="0">
            <a:spAutoFit/>
          </a:bodyPr>
          <a:lstStyle/>
          <a:p>
            <a:r>
              <a:rPr lang="en-GB" sz="1600" b="1">
                <a:solidFill>
                  <a:schemeClr val="tx2"/>
                </a:solidFill>
                <a:latin typeface="Calibri"/>
              </a:rPr>
              <a:t>Challenges</a:t>
            </a:r>
          </a:p>
          <a:p>
            <a:r>
              <a:rPr lang="en-GB" sz="1600">
                <a:solidFill>
                  <a:schemeClr val="tx2"/>
                </a:solidFill>
                <a:latin typeface="Calibri"/>
              </a:rPr>
              <a:t>To manage provision of facilities for Members and Visitors at peak times</a:t>
            </a:r>
          </a:p>
          <a:p>
            <a:endParaRPr lang="en-GB" sz="1600">
              <a:solidFill>
                <a:schemeClr val="tx2"/>
              </a:solidFill>
              <a:latin typeface="Calibri"/>
            </a:endParaRPr>
          </a:p>
          <a:p>
            <a:r>
              <a:rPr lang="en-GB" sz="1600">
                <a:solidFill>
                  <a:schemeClr val="tx2"/>
                </a:solidFill>
                <a:latin typeface="Calibri"/>
              </a:rPr>
              <a:t>Providing volunteer race support for Championships, especially mid-week</a:t>
            </a:r>
          </a:p>
          <a:p>
            <a:endParaRPr lang="en-GB" sz="1600">
              <a:solidFill>
                <a:schemeClr val="tx2"/>
              </a:solidFill>
              <a:latin typeface="Calibri"/>
            </a:endParaRPr>
          </a:p>
          <a:p>
            <a:endParaRPr lang="en-GB" sz="1600">
              <a:solidFill>
                <a:schemeClr val="tx2"/>
              </a:solidFill>
              <a:latin typeface="Calibri"/>
            </a:endParaRPr>
          </a:p>
        </p:txBody>
      </p:sp>
    </p:spTree>
    <p:extLst>
      <p:ext uri="{BB962C8B-B14F-4D97-AF65-F5344CB8AC3E}">
        <p14:creationId xmlns:p14="http://schemas.microsoft.com/office/powerpoint/2010/main" val="406503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4FA5-8133-EA82-4B22-5FF7AABA5E4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447DBC8-C53A-A5D4-459B-E8B9B97E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57786C-ADF2-E3A1-4E10-EC785C1EC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2F8B12-BB80-375A-9BE5-BE6283641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5F09BE4D-3546-D793-BEFB-E7E427F3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49C12D6-383F-B30D-D09C-8CEFFF464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99C35-66E5-2A52-F7C4-07671A617147}"/>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418703E1-7012-7AEE-2E2F-BD99BFF96F7B}"/>
              </a:ext>
            </a:extLst>
          </p:cNvPr>
          <p:cNvGraphicFramePr>
            <a:graphicFrameLocks noGrp="1"/>
          </p:cNvGraphicFramePr>
          <p:nvPr>
            <p:ph idx="1"/>
            <p:extLst>
              <p:ext uri="{D42A27DB-BD31-4B8C-83A1-F6EECF244321}">
                <p14:modId xmlns:p14="http://schemas.microsoft.com/office/powerpoint/2010/main" val="296456068"/>
              </p:ext>
            </p:extLst>
          </p:nvPr>
        </p:nvGraphicFramePr>
        <p:xfrm>
          <a:off x="306811" y="2219633"/>
          <a:ext cx="11263742" cy="5189220"/>
        </p:xfrm>
        <a:graphic>
          <a:graphicData uri="http://schemas.openxmlformats.org/drawingml/2006/table">
            <a:tbl>
              <a:tblPr/>
              <a:tblGrid>
                <a:gridCol w="11263742">
                  <a:extLst>
                    <a:ext uri="{9D8B030D-6E8A-4147-A177-3AD203B41FA5}">
                      <a16:colId xmlns:a16="http://schemas.microsoft.com/office/drawing/2014/main" val="2655265638"/>
                    </a:ext>
                  </a:extLst>
                </a:gridCol>
              </a:tblGrid>
              <a:tr h="2549012">
                <a:tc>
                  <a:txBody>
                    <a:bodyPr/>
                    <a:lstStyle/>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Continue to implement our plans to develop trained and skilled volunteers for key Race Management roles </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Actively approaching classes with appropriate events to build our pipeline of events beyond 2026, and up to five years ahead</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indent="-342900" rtl="0" fontAlgn="base">
                        <a:buFont typeface="Arial" panose="020B0604020202020204" pitchFamily="34" charset="0"/>
                        <a:buChar char="•"/>
                      </a:pPr>
                      <a:r>
                        <a:rPr lang="en-US" sz="2400" b="0" i="0" u="none" strike="noStrike" kern="1200">
                          <a:solidFill>
                            <a:schemeClr val="tx2"/>
                          </a:solidFill>
                          <a:effectLst/>
                          <a:latin typeface="Calibri"/>
                          <a:ea typeface="+mn-ea"/>
                          <a:cs typeface="+mn-cs"/>
                        </a:rPr>
                        <a:t>Youth Nationals 2026</a:t>
                      </a:r>
                    </a:p>
                    <a:p>
                      <a:pPr marL="342900" indent="-342900" rtl="0" fontAlgn="base">
                        <a:buFont typeface="Arial" panose="020B0604020202020204" pitchFamily="34" charset="0"/>
                        <a:buChar char="•"/>
                      </a:pPr>
                      <a:endParaRPr lang="en-US" sz="2400" b="0" i="0" u="none" strike="noStrike" kern="1200">
                        <a:solidFill>
                          <a:schemeClr val="tx2"/>
                        </a:solidFill>
                        <a:effectLst/>
                        <a:latin typeface="Calibri"/>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400" b="0" i="0" u="none" strike="noStrike" kern="1200">
                          <a:solidFill>
                            <a:schemeClr val="tx2"/>
                          </a:solidFill>
                          <a:effectLst/>
                          <a:latin typeface="+mn-lt"/>
                          <a:ea typeface="+mn-ea"/>
                          <a:cs typeface="+mn-cs"/>
                        </a:rPr>
                        <a:t>Attendance at RYA Dinghy Show to promote the Club as a Championship venue</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400" b="0" i="0" u="none" strike="noStrike" kern="1200">
                        <a:solidFill>
                          <a:schemeClr val="tx2"/>
                        </a:solidFill>
                        <a:effectLst/>
                        <a:latin typeface="+mn-l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2400" b="0" i="0" u="none" strike="noStrike" kern="1200">
                          <a:solidFill>
                            <a:schemeClr val="tx2"/>
                          </a:solidFill>
                          <a:effectLst/>
                          <a:latin typeface="+mn-lt"/>
                          <a:ea typeface="+mn-ea"/>
                          <a:cs typeface="+mn-cs"/>
                        </a:rPr>
                        <a:t>Pro-active planning to ensure members can easily access the Club during large events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2400" b="0" i="0" u="none" strike="noStrike" kern="1200">
                        <a:solidFill>
                          <a:schemeClr val="tx2"/>
                        </a:solidFill>
                        <a:effectLst/>
                        <a:latin typeface="+mn-lt"/>
                        <a:ea typeface="+mn-ea"/>
                        <a:cs typeface="+mn-cs"/>
                      </a:endParaRPr>
                    </a:p>
                    <a:p>
                      <a:pPr marL="0" indent="0" rtl="0" fontAlgn="base">
                        <a:buFont typeface="Arial" panose="020B0604020202020204" pitchFamily="34" charset="0"/>
                        <a:buNone/>
                      </a:pPr>
                      <a:endParaRPr lang="en-US" sz="2400" b="0" i="0" u="none" strike="noStrike" kern="1200">
                        <a:solidFill>
                          <a:schemeClr val="tx2"/>
                        </a:solidFill>
                        <a:effectLst/>
                        <a:latin typeface="Calibri"/>
                        <a:ea typeface="+mn-ea"/>
                        <a:cs typeface="+mn-cs"/>
                      </a:endParaRPr>
                    </a:p>
                    <a:p>
                      <a:pPr algn="l" fontAlgn="b">
                        <a:lnSpc>
                          <a:spcPct val="100000"/>
                        </a:lnSpc>
                      </a:pPr>
                      <a:endParaRPr lang="en-US" sz="2500" b="0" i="0" u="none" strike="noStrike" kern="1200">
                        <a:solidFill>
                          <a:schemeClr val="tx2"/>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0E63A25E-E0AB-D937-BF40-3B63EF9F7399}"/>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734285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4FA5-8133-EA82-4B22-5FF7AABA5E47}"/>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447DBC8-C53A-A5D4-459B-E8B9B97EE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57786C-ADF2-E3A1-4E10-EC785C1EC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712F8B12-BB80-375A-9BE5-BE6283641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5F09BE4D-3546-D793-BEFB-E7E427F3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49C12D6-383F-B30D-D09C-8CEFFF464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A99C35-66E5-2A52-F7C4-07671A617147}"/>
              </a:ext>
            </a:extLst>
          </p:cNvPr>
          <p:cNvSpPr>
            <a:spLocks noGrp="1"/>
          </p:cNvSpPr>
          <p:nvPr>
            <p:ph type="title"/>
          </p:nvPr>
        </p:nvSpPr>
        <p:spPr>
          <a:xfrm>
            <a:off x="459346" y="238041"/>
            <a:ext cx="9895951" cy="1033669"/>
          </a:xfrm>
        </p:spPr>
        <p:txBody>
          <a:bodyPr>
            <a:normAutofit fontScale="90000"/>
          </a:bodyPr>
          <a:lstStyle/>
          <a:p>
            <a:r>
              <a:rPr lang="en-US" sz="4000">
                <a:solidFill>
                  <a:srgbClr val="FFFFFF"/>
                </a:solidFill>
              </a:rPr>
              <a:t>CHAMPIONSHIP VENUE </a:t>
            </a:r>
            <a:br>
              <a:rPr lang="en-US" sz="4000">
                <a:solidFill>
                  <a:srgbClr val="FFFFFF"/>
                </a:solidFill>
              </a:rPr>
            </a:br>
            <a:r>
              <a:rPr lang="en-US" sz="4000">
                <a:solidFill>
                  <a:srgbClr val="FFFFFF"/>
                </a:solidFill>
              </a:rPr>
              <a:t>- FORWARD PLANS</a:t>
            </a:r>
            <a:endParaRPr lang="en-GB" sz="4000">
              <a:solidFill>
                <a:srgbClr val="FFFFFF"/>
              </a:solidFill>
            </a:endParaRPr>
          </a:p>
        </p:txBody>
      </p:sp>
      <p:pic>
        <p:nvPicPr>
          <p:cNvPr id="5" name="Picture 4">
            <a:extLst>
              <a:ext uri="{FF2B5EF4-FFF2-40B4-BE49-F238E27FC236}">
                <a16:creationId xmlns:a16="http://schemas.microsoft.com/office/drawing/2014/main" id="{0E63A25E-E0AB-D937-BF40-3B63EF9F7399}"/>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7" name="Content Placeholder 6">
            <a:extLst>
              <a:ext uri="{FF2B5EF4-FFF2-40B4-BE49-F238E27FC236}">
                <a16:creationId xmlns:a16="http://schemas.microsoft.com/office/drawing/2014/main" id="{DB69D6C5-953E-A2A8-7A77-C2B5D63F0AE9}"/>
              </a:ext>
            </a:extLst>
          </p:cNvPr>
          <p:cNvGraphicFramePr>
            <a:graphicFrameLocks noGrp="1"/>
          </p:cNvGraphicFramePr>
          <p:nvPr>
            <p:ph idx="1"/>
            <p:extLst>
              <p:ext uri="{D42A27DB-BD31-4B8C-83A1-F6EECF244321}">
                <p14:modId xmlns:p14="http://schemas.microsoft.com/office/powerpoint/2010/main" val="279420685"/>
              </p:ext>
            </p:extLst>
          </p:nvPr>
        </p:nvGraphicFramePr>
        <p:xfrm>
          <a:off x="838198" y="1993039"/>
          <a:ext cx="10515600" cy="2621280"/>
        </p:xfrm>
        <a:graphic>
          <a:graphicData uri="http://schemas.openxmlformats.org/drawingml/2006/table">
            <a:tbl>
              <a:tblPr firstRow="1" bandRow="1">
                <a:tableStyleId>{5C22544A-7EE6-4342-B048-85BDC9FD1C3A}</a:tableStyleId>
              </a:tblPr>
              <a:tblGrid>
                <a:gridCol w="3222173">
                  <a:extLst>
                    <a:ext uri="{9D8B030D-6E8A-4147-A177-3AD203B41FA5}">
                      <a16:colId xmlns:a16="http://schemas.microsoft.com/office/drawing/2014/main" val="2441324962"/>
                    </a:ext>
                  </a:extLst>
                </a:gridCol>
                <a:gridCol w="3788227">
                  <a:extLst>
                    <a:ext uri="{9D8B030D-6E8A-4147-A177-3AD203B41FA5}">
                      <a16:colId xmlns:a16="http://schemas.microsoft.com/office/drawing/2014/main" val="1905208681"/>
                    </a:ext>
                  </a:extLst>
                </a:gridCol>
                <a:gridCol w="3505200">
                  <a:extLst>
                    <a:ext uri="{9D8B030D-6E8A-4147-A177-3AD203B41FA5}">
                      <a16:colId xmlns:a16="http://schemas.microsoft.com/office/drawing/2014/main" val="899194710"/>
                    </a:ext>
                  </a:extLst>
                </a:gridCol>
              </a:tblGrid>
              <a:tr h="370840">
                <a:tc>
                  <a:txBody>
                    <a:bodyPr/>
                    <a:lstStyle/>
                    <a:p>
                      <a:r>
                        <a:rPr lang="en-US" sz="2000"/>
                        <a:t>2025</a:t>
                      </a:r>
                    </a:p>
                  </a:txBody>
                  <a:tcPr/>
                </a:tc>
                <a:tc>
                  <a:txBody>
                    <a:bodyPr/>
                    <a:lstStyle/>
                    <a:p>
                      <a:r>
                        <a:rPr lang="en-US" sz="2000"/>
                        <a:t>2026</a:t>
                      </a:r>
                    </a:p>
                  </a:txBody>
                  <a:tcPr/>
                </a:tc>
                <a:tc>
                  <a:txBody>
                    <a:bodyPr/>
                    <a:lstStyle/>
                    <a:p>
                      <a:r>
                        <a:rPr lang="en-US" sz="2000"/>
                        <a:t>2027</a:t>
                      </a:r>
                    </a:p>
                  </a:txBody>
                  <a:tcPr/>
                </a:tc>
                <a:extLst>
                  <a:ext uri="{0D108BD9-81ED-4DB2-BD59-A6C34878D82A}">
                    <a16:rowId xmlns:a16="http://schemas.microsoft.com/office/drawing/2014/main" val="3860483467"/>
                  </a:ext>
                </a:extLst>
              </a:tr>
              <a:tr h="370839">
                <a:tc>
                  <a:txBody>
                    <a:bodyPr/>
                    <a:lstStyle/>
                    <a:p>
                      <a:pPr lvl="0">
                        <a:buNone/>
                      </a:pPr>
                      <a:r>
                        <a:rPr lang="en-US" sz="2000"/>
                        <a:t>ILCA UK Masters</a:t>
                      </a:r>
                    </a:p>
                    <a:p>
                      <a:pPr lvl="0">
                        <a:buNone/>
                      </a:pPr>
                      <a:r>
                        <a:rPr lang="en-US" sz="2000"/>
                        <a:t>ILCA Masters Europeans</a:t>
                      </a:r>
                    </a:p>
                    <a:p>
                      <a:pPr lvl="0">
                        <a:buNone/>
                      </a:pPr>
                      <a:r>
                        <a:rPr lang="en-US" sz="2000"/>
                        <a:t>Europe Youth &amp; Masters Europeans</a:t>
                      </a:r>
                    </a:p>
                    <a:p>
                      <a:pPr lvl="0">
                        <a:buNone/>
                      </a:pPr>
                      <a:r>
                        <a:rPr lang="en-US" sz="2000"/>
                        <a:t>2000 Nationals</a:t>
                      </a:r>
                    </a:p>
                    <a:p>
                      <a:pPr lvl="0">
                        <a:buNone/>
                      </a:pPr>
                      <a:r>
                        <a:rPr lang="en-US" sz="2000"/>
                        <a:t>Musto Skiff Nationals </a:t>
                      </a:r>
                    </a:p>
                    <a:p>
                      <a:pPr lvl="0">
                        <a:buNone/>
                      </a:pPr>
                      <a:endParaRPr lang="en-US" sz="2000" strike="sngStrike"/>
                    </a:p>
                  </a:txBody>
                  <a:tcPr/>
                </a:tc>
                <a:tc>
                  <a:txBody>
                    <a:bodyPr/>
                    <a:lstStyle/>
                    <a:p>
                      <a:pPr lvl="0">
                        <a:buNone/>
                      </a:pPr>
                      <a:r>
                        <a:rPr lang="en-US" sz="2000" b="0" i="0" u="none" strike="noStrike" noProof="0">
                          <a:solidFill>
                            <a:srgbClr val="000000"/>
                          </a:solidFill>
                          <a:latin typeface="+mn-lt"/>
                        </a:rPr>
                        <a:t>505 Worlds</a:t>
                      </a:r>
                      <a:endParaRPr lang="en-US" sz="2000"/>
                    </a:p>
                    <a:p>
                      <a:pPr lvl="0">
                        <a:buNone/>
                      </a:pPr>
                      <a:r>
                        <a:rPr lang="en-US" sz="2000" b="0" i="0" u="none" strike="noStrike" noProof="0">
                          <a:solidFill>
                            <a:srgbClr val="000000"/>
                          </a:solidFill>
                          <a:latin typeface="+mn-lt"/>
                        </a:rPr>
                        <a:t>RS400 Nationals</a:t>
                      </a:r>
                    </a:p>
                    <a:p>
                      <a:pPr lvl="0">
                        <a:buNone/>
                      </a:pPr>
                      <a:r>
                        <a:rPr lang="en-US" sz="2000"/>
                        <a:t>RYA Youth Nationals *</a:t>
                      </a:r>
                    </a:p>
                    <a:p>
                      <a:pPr lvl="0">
                        <a:buNone/>
                      </a:pPr>
                      <a:r>
                        <a:rPr lang="en-US" sz="2000" err="1"/>
                        <a:t>Feva</a:t>
                      </a:r>
                      <a:r>
                        <a:rPr lang="en-US" sz="2000"/>
                        <a:t> Nationals*</a:t>
                      </a:r>
                    </a:p>
                    <a:p>
                      <a:pPr lvl="0">
                        <a:buNone/>
                      </a:pPr>
                      <a:r>
                        <a:rPr lang="en-US" sz="2000"/>
                        <a:t>Europe Worlds*</a:t>
                      </a:r>
                    </a:p>
                    <a:p>
                      <a:pPr lvl="0">
                        <a:buNone/>
                      </a:pPr>
                      <a:endParaRPr lang="en-US" sz="2000"/>
                    </a:p>
                  </a:txBody>
                  <a:tcPr/>
                </a:tc>
                <a:tc>
                  <a:txBody>
                    <a:bodyPr/>
                    <a:lstStyle/>
                    <a:p>
                      <a:pPr lvl="0">
                        <a:buNone/>
                      </a:pPr>
                      <a:endParaRPr lang="en-US" sz="2000"/>
                    </a:p>
                  </a:txBody>
                  <a:tcPr/>
                </a:tc>
                <a:extLst>
                  <a:ext uri="{0D108BD9-81ED-4DB2-BD59-A6C34878D82A}">
                    <a16:rowId xmlns:a16="http://schemas.microsoft.com/office/drawing/2014/main" val="15604649"/>
                  </a:ext>
                </a:extLst>
              </a:tr>
            </a:tbl>
          </a:graphicData>
        </a:graphic>
      </p:graphicFrame>
      <p:sp>
        <p:nvSpPr>
          <p:cNvPr id="3" name="TextBox 2">
            <a:extLst>
              <a:ext uri="{FF2B5EF4-FFF2-40B4-BE49-F238E27FC236}">
                <a16:creationId xmlns:a16="http://schemas.microsoft.com/office/drawing/2014/main" id="{0F442262-8DB1-1C43-B42C-623B84EAEF55}"/>
              </a:ext>
            </a:extLst>
          </p:cNvPr>
          <p:cNvSpPr txBox="1"/>
          <p:nvPr/>
        </p:nvSpPr>
        <p:spPr>
          <a:xfrm>
            <a:off x="838198" y="5242228"/>
            <a:ext cx="2594918" cy="646331"/>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2027 – </a:t>
            </a:r>
            <a:r>
              <a:rPr lang="en-US" err="1">
                <a:cs typeface="Calibri"/>
              </a:rPr>
              <a:t>Feva</a:t>
            </a:r>
            <a:r>
              <a:rPr lang="en-US">
                <a:cs typeface="Calibri"/>
              </a:rPr>
              <a:t> Nationals*</a:t>
            </a:r>
          </a:p>
          <a:p>
            <a:r>
              <a:rPr lang="en-US">
                <a:cs typeface="Calibri"/>
              </a:rPr>
              <a:t>2028 – RS200 Nationals</a:t>
            </a:r>
          </a:p>
        </p:txBody>
      </p:sp>
      <p:sp>
        <p:nvSpPr>
          <p:cNvPr id="4" name="TextBox 3">
            <a:extLst>
              <a:ext uri="{FF2B5EF4-FFF2-40B4-BE49-F238E27FC236}">
                <a16:creationId xmlns:a16="http://schemas.microsoft.com/office/drawing/2014/main" id="{11FB1C38-CB97-FADF-821A-0AA4B4128CB5}"/>
              </a:ext>
            </a:extLst>
          </p:cNvPr>
          <p:cNvSpPr txBox="1"/>
          <p:nvPr/>
        </p:nvSpPr>
        <p:spPr>
          <a:xfrm>
            <a:off x="838198" y="6250627"/>
            <a:ext cx="5965725" cy="369332"/>
          </a:xfrm>
          <a:prstGeom prst="rect">
            <a:avLst/>
          </a:prstGeom>
          <a:noFill/>
        </p:spPr>
        <p:txBody>
          <a:bodyPr wrap="square" rtlCol="0">
            <a:spAutoFit/>
          </a:bodyPr>
          <a:lstStyle/>
          <a:p>
            <a:r>
              <a:rPr lang="en-GB"/>
              <a:t>* Currently in negotiation</a:t>
            </a:r>
          </a:p>
        </p:txBody>
      </p:sp>
      <p:sp>
        <p:nvSpPr>
          <p:cNvPr id="6" name="TextBox 5">
            <a:extLst>
              <a:ext uri="{FF2B5EF4-FFF2-40B4-BE49-F238E27FC236}">
                <a16:creationId xmlns:a16="http://schemas.microsoft.com/office/drawing/2014/main" id="{BC837F0D-A651-99E2-3A26-79536955F78E}"/>
              </a:ext>
            </a:extLst>
          </p:cNvPr>
          <p:cNvSpPr txBox="1"/>
          <p:nvPr/>
        </p:nvSpPr>
        <p:spPr>
          <a:xfrm>
            <a:off x="5595257" y="5242228"/>
            <a:ext cx="2172582" cy="400110"/>
          </a:xfrm>
          <a:prstGeom prst="rect">
            <a:avLst/>
          </a:prstGeom>
          <a:noFill/>
        </p:spPr>
        <p:txBody>
          <a:bodyPr wrap="none" rtlCol="0">
            <a:spAutoFit/>
          </a:bodyPr>
          <a:lstStyle/>
          <a:p>
            <a:r>
              <a:rPr lang="en-GB" sz="2000" b="1">
                <a:solidFill>
                  <a:srgbClr val="FF0000"/>
                </a:solidFill>
              </a:rPr>
              <a:t>More to do - Sarah</a:t>
            </a:r>
          </a:p>
        </p:txBody>
      </p:sp>
    </p:spTree>
    <p:extLst>
      <p:ext uri="{BB962C8B-B14F-4D97-AF65-F5344CB8AC3E}">
        <p14:creationId xmlns:p14="http://schemas.microsoft.com/office/powerpoint/2010/main" val="2519195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315F-8F33-04A9-5EF5-7B4C3DBDA3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C62EAF-288E-3589-4C5C-8E5AF51E98F6}"/>
              </a:ext>
            </a:extLst>
          </p:cNvPr>
          <p:cNvSpPr>
            <a:spLocks noGrp="1"/>
          </p:cNvSpPr>
          <p:nvPr>
            <p:ph idx="1"/>
          </p:nvPr>
        </p:nvSpPr>
        <p:spPr/>
        <p:txBody>
          <a:bodyPr/>
          <a:lstStyle/>
          <a:p>
            <a:r>
              <a:rPr lang="en-GB"/>
              <a:t>Little changed yet from here on. Any changes shown in red.</a:t>
            </a:r>
          </a:p>
          <a:p>
            <a:endParaRPr lang="en-GB"/>
          </a:p>
        </p:txBody>
      </p:sp>
    </p:spTree>
    <p:extLst>
      <p:ext uri="{BB962C8B-B14F-4D97-AF65-F5344CB8AC3E}">
        <p14:creationId xmlns:p14="http://schemas.microsoft.com/office/powerpoint/2010/main" val="3681898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314437" y="244732"/>
            <a:ext cx="9895951" cy="1033669"/>
          </a:xfrm>
        </p:spPr>
        <p:txBody>
          <a:bodyPr>
            <a:normAutofit/>
          </a:bodyPr>
          <a:lstStyle/>
          <a:p>
            <a:r>
              <a:rPr lang="en-US" sz="4000">
                <a:solidFill>
                  <a:srgbClr val="FFFFFF"/>
                </a:solidFill>
              </a:rPr>
              <a:t>FINANCIAL SUSTAINABILITY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1642336034"/>
              </p:ext>
            </p:extLst>
          </p:nvPr>
        </p:nvGraphicFramePr>
        <p:xfrm>
          <a:off x="272471" y="1835473"/>
          <a:ext cx="11647053" cy="511302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r>
                        <a:rPr lang="en-US" sz="2400" b="1" i="1" u="none" strike="noStrike" kern="1200">
                          <a:solidFill>
                            <a:schemeClr val="tx2">
                              <a:lumMod val="75000"/>
                            </a:schemeClr>
                          </a:solidFill>
                          <a:effectLst/>
                          <a:latin typeface="Calibri"/>
                          <a:ea typeface="+mn-ea"/>
                          <a:cs typeface="+mn-cs"/>
                        </a:rPr>
                        <a:t>“E</a:t>
                      </a:r>
                      <a:r>
                        <a:rPr lang="en-US" sz="2400" b="1" i="1" u="none" strike="noStrike">
                          <a:solidFill>
                            <a:schemeClr val="tx2">
                              <a:lumMod val="75000"/>
                            </a:schemeClr>
                          </a:solidFill>
                          <a:effectLst/>
                          <a:latin typeface="Calibri"/>
                        </a:rPr>
                        <a:t>nsuring financial sustainability for the Club, its resources and facilities”</a:t>
                      </a:r>
                      <a:endParaRPr lang="en-US" sz="2400" b="0" i="0" u="none" strike="noStrike">
                        <a:solidFill>
                          <a:schemeClr val="tx2">
                            <a:lumMod val="75000"/>
                          </a:schemeClr>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2400" b="0" i="0" u="none" strike="noStrike" kern="1200">
                        <a:solidFill>
                          <a:srgbClr val="FF0000"/>
                        </a:solidFill>
                        <a:effectLst/>
                        <a:latin typeface="Calibri"/>
                        <a:ea typeface="+mn-ea"/>
                        <a:cs typeface="+mn-cs"/>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a:solidFill>
                            <a:schemeClr val="tx2"/>
                          </a:solidFill>
                          <a:effectLst/>
                          <a:latin typeface="+mn-lt"/>
                          <a:ea typeface="+mn-ea"/>
                          <a:cs typeface="+mn-cs"/>
                        </a:rPr>
                        <a:t>Grow our membership without undermining the offering</a:t>
                      </a:r>
                      <a:endParaRPr lang="en-US" sz="2000" b="0" i="0" u="none" strike="noStrike" kern="1200">
                        <a:solidFill>
                          <a:schemeClr val="tx2"/>
                        </a:solidFill>
                        <a:effectLst/>
                        <a:latin typeface="Calibri"/>
                        <a:ea typeface="+mn-ea"/>
                        <a:cs typeface="+mn-cs"/>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a:solidFill>
                            <a:schemeClr val="tx2"/>
                          </a:solidFill>
                          <a:effectLst/>
                          <a:latin typeface="Calibri"/>
                          <a:ea typeface="+mn-ea"/>
                          <a:cs typeface="+mn-cs"/>
                        </a:rPr>
                        <a:t>Deliver sustainable cash flows to enable the Club to meet its current and future objectives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Consider fund raising as an acceptable income stream</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Consider alternative income streams/funding arrangements to fund specific capital expenditure</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Maximise the use of Club land for the benefit of the Club, its members and visitors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Ensure effective and cost-efficient crew team structure and working practices</a:t>
                      </a:r>
                    </a:p>
                    <a:p>
                      <a:pPr marL="342900" indent="-342900" algn="l" fontAlgn="b">
                        <a:lnSpc>
                          <a:spcPct val="100000"/>
                        </a:lnSpc>
                        <a:buFont typeface="Arial" panose="020B0604020202020204" pitchFamily="34" charset="0"/>
                        <a:buChar char="•"/>
                      </a:pPr>
                      <a:r>
                        <a:rPr lang="en-US" sz="2000" b="0" i="0" u="none" strike="noStrike" kern="1200" err="1">
                          <a:solidFill>
                            <a:schemeClr val="tx2"/>
                          </a:solidFill>
                          <a:effectLst/>
                          <a:latin typeface="Calibri"/>
                          <a:ea typeface="+mn-ea"/>
                          <a:cs typeface="+mn-cs"/>
                        </a:rPr>
                        <a:t>Maximise</a:t>
                      </a:r>
                      <a:r>
                        <a:rPr lang="en-US" sz="2000" b="0" i="0" u="none" strike="noStrike" kern="1200">
                          <a:solidFill>
                            <a:schemeClr val="tx2"/>
                          </a:solidFill>
                          <a:effectLst/>
                          <a:latin typeface="Calibri"/>
                          <a:ea typeface="+mn-ea"/>
                          <a:cs typeface="+mn-cs"/>
                        </a:rPr>
                        <a:t> revenue generation from the Club facilities </a:t>
                      </a:r>
                    </a:p>
                    <a:p>
                      <a:pPr marL="800100" lvl="1"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from non-member activities with minimal impact on the membership, e.g. at off-peak times.</a:t>
                      </a:r>
                    </a:p>
                    <a:p>
                      <a:pPr marL="342900" indent="-342900" algn="l" fontAlgn="b">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Continue digital developments to support communications, marketing and operational efficiency and effectiveness</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Embrace long term planning and future thinking to ensure Club assets are well maintained and renewed where necessary</a:t>
                      </a:r>
                    </a:p>
                    <a:p>
                      <a:pPr marL="342900" lvl="0" indent="-342900" algn="l">
                        <a:lnSpc>
                          <a:spcPct val="100000"/>
                        </a:lnSpc>
                        <a:buFont typeface="Arial" panose="020B0604020202020204" pitchFamily="34" charset="0"/>
                        <a:buChar char="•"/>
                      </a:pPr>
                      <a:r>
                        <a:rPr lang="en-US" sz="2000" b="0" i="0" u="none" strike="noStrike" kern="1200">
                          <a:solidFill>
                            <a:schemeClr val="tx2"/>
                          </a:solidFill>
                          <a:effectLst/>
                          <a:latin typeface="Calibri"/>
                          <a:ea typeface="+mn-ea"/>
                          <a:cs typeface="+mn-cs"/>
                        </a:rPr>
                        <a:t>Ensure the Club and its operations meet all relevant statutory obligations</a:t>
                      </a:r>
                    </a:p>
                    <a:p>
                      <a:pPr lvl="0" algn="l">
                        <a:lnSpc>
                          <a:spcPct val="100000"/>
                        </a:lnSpc>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2966972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314437" y="244732"/>
            <a:ext cx="9895951" cy="1033669"/>
          </a:xfrm>
        </p:spPr>
        <p:txBody>
          <a:bodyPr>
            <a:normAutofit fontScale="90000"/>
          </a:bodyPr>
          <a:lstStyle/>
          <a:p>
            <a:r>
              <a:rPr lang="en-US" sz="4000">
                <a:solidFill>
                  <a:srgbClr val="FFFFFF"/>
                </a:solidFill>
              </a:rPr>
              <a:t>FINANCIAL SUSTAINABILITY </a:t>
            </a:r>
            <a:br>
              <a:rPr lang="en-US" sz="4000">
                <a:solidFill>
                  <a:srgbClr val="FFFFFF"/>
                </a:solidFill>
              </a:rPr>
            </a:br>
            <a:r>
              <a:rPr lang="en-US" sz="4000">
                <a:solidFill>
                  <a:srgbClr val="FFFFFF"/>
                </a:solidFill>
              </a:rPr>
              <a:t>- 2023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extLst>
              <p:ext uri="{D42A27DB-BD31-4B8C-83A1-F6EECF244321}">
                <p14:modId xmlns:p14="http://schemas.microsoft.com/office/powerpoint/2010/main" val="2777216616"/>
              </p:ext>
            </p:extLst>
          </p:nvPr>
        </p:nvGraphicFramePr>
        <p:xfrm>
          <a:off x="165763" y="1965033"/>
          <a:ext cx="11860470" cy="7414768"/>
        </p:xfrm>
        <a:graphic>
          <a:graphicData uri="http://schemas.openxmlformats.org/drawingml/2006/table">
            <a:tbl>
              <a:tblPr/>
              <a:tblGrid>
                <a:gridCol w="11860470">
                  <a:extLst>
                    <a:ext uri="{9D8B030D-6E8A-4147-A177-3AD203B41FA5}">
                      <a16:colId xmlns:a16="http://schemas.microsoft.com/office/drawing/2014/main" val="2655265638"/>
                    </a:ext>
                  </a:extLst>
                </a:gridCol>
              </a:tblGrid>
              <a:tr h="1869904">
                <a:tc>
                  <a:txBody>
                    <a:bodyPr/>
                    <a:lstStyle/>
                    <a:p>
                      <a:pPr marL="342900" lvl="0" indent="-342900">
                        <a:buFont typeface="Arial" panose="020B0604020202020204" pitchFamily="34" charset="0"/>
                        <a:buChar char="•"/>
                      </a:pPr>
                      <a:r>
                        <a:rPr lang="en-GB" sz="2000" b="0" i="0" u="none" strike="noStrike" kern="1200">
                          <a:solidFill>
                            <a:schemeClr val="tx2"/>
                          </a:solidFill>
                          <a:effectLst/>
                          <a:latin typeface="Calibri"/>
                          <a:ea typeface="+mn-ea"/>
                          <a:cs typeface="+mn-cs"/>
                        </a:rPr>
                        <a:t>£18K accounting surplus – a £50K positive uplift from 2022.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i="0" u="none" strike="noStrike" kern="1200">
                          <a:solidFill>
                            <a:schemeClr val="tx2"/>
                          </a:solidFill>
                          <a:effectLst/>
                          <a:latin typeface="Calibri"/>
                          <a:ea typeface="+mn-ea"/>
                          <a:cs typeface="+mn-cs"/>
                        </a:rPr>
                        <a:t>Cash generation of £</a:t>
                      </a:r>
                      <a:r>
                        <a:rPr lang="en-GB" sz="2000" b="0" i="0" u="none" strike="noStrike" kern="1200">
                          <a:solidFill>
                            <a:schemeClr val="tx2"/>
                          </a:solidFill>
                          <a:effectLst/>
                          <a:latin typeface="+mn-lt"/>
                          <a:ea typeface="+mn-ea"/>
                          <a:cs typeface="+mn-cs"/>
                        </a:rPr>
                        <a:t>58k.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i="0" u="none" strike="noStrike" kern="1200">
                          <a:solidFill>
                            <a:schemeClr val="tx2"/>
                          </a:solidFill>
                          <a:effectLst/>
                          <a:latin typeface="+mn-lt"/>
                          <a:ea typeface="+mn-ea"/>
                          <a:cs typeface="+mn-cs"/>
                        </a:rPr>
                        <a:t>Income did not keep up with inflation – profitability came from better control of costs despite lower demand and revenue in 2023. </a:t>
                      </a:r>
                    </a:p>
                    <a:p>
                      <a:pPr marL="342900" lvl="0" indent="-342900">
                        <a:buFont typeface="Arial" panose="020B0604020202020204" pitchFamily="34" charset="0"/>
                        <a:buChar char="•"/>
                      </a:pPr>
                      <a:r>
                        <a:rPr lang="en-GB" sz="2000" b="0" i="0" u="none" strike="noStrike" kern="1200">
                          <a:solidFill>
                            <a:schemeClr val="tx2"/>
                          </a:solidFill>
                          <a:effectLst/>
                          <a:latin typeface="Calibri"/>
                          <a:ea typeface="+mn-ea"/>
                          <a:cs typeface="+mn-cs"/>
                        </a:rPr>
                        <a:t>New engine &amp; rib tube replacement plan implemented.</a:t>
                      </a:r>
                    </a:p>
                    <a:p>
                      <a:pPr marL="285750" indent="-285750">
                        <a:buFont typeface="Arial" panose="020B0604020202020204" pitchFamily="34" charset="0"/>
                        <a:buChar char="•"/>
                      </a:pPr>
                      <a:r>
                        <a:rPr lang="en-GB" sz="2000" b="0" i="0" u="none" strike="noStrike" kern="1200">
                          <a:solidFill>
                            <a:srgbClr val="FF0000"/>
                          </a:solidFill>
                          <a:effectLst/>
                          <a:latin typeface="Calibri"/>
                          <a:ea typeface="+mn-ea"/>
                          <a:cs typeface="+mn-cs"/>
                        </a:rPr>
                        <a:t>Something about OCP license and Tim’s work with the Council</a:t>
                      </a:r>
                      <a:r>
                        <a:rPr lang="en-GB" sz="2000" b="0" i="0" u="none" strike="noStrike" kern="1200">
                          <a:solidFill>
                            <a:schemeClr val="tx2"/>
                          </a:solidFill>
                          <a:effectLst/>
                          <a:latin typeface="Calibri"/>
                          <a:ea typeface="+mn-ea"/>
                          <a:cs typeface="+mn-cs"/>
                        </a:rPr>
                        <a:t>. Relationship established with new planning officer for discussions about our land, overflow car park, etc. </a:t>
                      </a:r>
                      <a:r>
                        <a:rPr lang="en-US" sz="2000" b="0" i="0" kern="120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rgbClr val="FF0000"/>
                          </a:solidFill>
                        </a:rPr>
                        <a:t>Suzuki deal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rgbClr val="FF0000"/>
                          </a:solidFill>
                        </a:rPr>
                        <a:t>Operational cost savings £62k</a:t>
                      </a:r>
                    </a:p>
                    <a:p>
                      <a:pPr marL="0" indent="0">
                        <a:buFont typeface="Arial" panose="020B0604020202020204" pitchFamily="34" charset="0"/>
                        <a:buNone/>
                      </a:pPr>
                      <a:r>
                        <a:rPr lang="en-US" sz="2000" b="0" i="0" kern="1200">
                          <a:solidFill>
                            <a:schemeClr val="tx1"/>
                          </a:solidFill>
                          <a:effectLst/>
                          <a:latin typeface="+mn-lt"/>
                          <a:ea typeface="+mn-ea"/>
                          <a:cs typeface="+mn-cs"/>
                        </a:rPr>
                        <a:t> </a:t>
                      </a:r>
                      <a:r>
                        <a:rPr lang="en-US" sz="2000" b="0" i="0" u="none" strike="noStrike" kern="1200">
                          <a:solidFill>
                            <a:schemeClr val="tx2"/>
                          </a:solidFill>
                          <a:effectLst/>
                          <a:latin typeface="Calibri"/>
                          <a:ea typeface="+mn-ea"/>
                          <a:cs typeface="+mn-cs"/>
                        </a:rPr>
                        <a:t>​</a:t>
                      </a:r>
                      <a:endParaRPr lang="en-GB" sz="2000" b="0" i="0" u="none" strike="noStrike" kern="1200">
                        <a:solidFill>
                          <a:schemeClr val="tx2"/>
                        </a:solidFill>
                        <a:effectLst/>
                        <a:latin typeface="Calibri"/>
                        <a:ea typeface="+mn-ea"/>
                        <a:cs typeface="+mn-cs"/>
                      </a:endParaRPr>
                    </a:p>
                    <a:p>
                      <a:pPr marL="342900" indent="-342900" fontAlgn="base">
                        <a:buFont typeface="Arial" panose="020B0604020202020204" pitchFamily="34" charset="0"/>
                        <a:buChar char="•"/>
                      </a:pPr>
                      <a:r>
                        <a:rPr lang="en-GB" sz="2000" b="1" i="0" u="none" strike="noStrike" kern="1200">
                          <a:solidFill>
                            <a:schemeClr val="tx2"/>
                          </a:solidFill>
                          <a:effectLst/>
                          <a:latin typeface="Calibri"/>
                          <a:ea typeface="+mn-ea"/>
                          <a:cs typeface="+mn-cs"/>
                        </a:rPr>
                        <a:t>Challenges </a:t>
                      </a:r>
                    </a:p>
                    <a:p>
                      <a:pPr marL="342900" indent="-342900" fontAlgn="base">
                        <a:buFont typeface="Arial" panose="020B0604020202020204" pitchFamily="34" charset="0"/>
                        <a:buChar char="•"/>
                      </a:pPr>
                      <a:r>
                        <a:rPr lang="en-GB" sz="2000" b="0" i="0" u="none" strike="noStrike" kern="1200">
                          <a:solidFill>
                            <a:schemeClr val="tx2"/>
                          </a:solidFill>
                          <a:effectLst/>
                          <a:latin typeface="Calibri"/>
                          <a:ea typeface="+mn-ea"/>
                          <a:cs typeface="+mn-cs"/>
                        </a:rPr>
                        <a:t>HISC needs to generate £100K+ surplus each year to fund the continued regeneration of our assets. We generate enough to run the club on a daily basis, but not enough to fund all future capital requirements. </a:t>
                      </a:r>
                    </a:p>
                    <a:p>
                      <a:pPr marL="342900" indent="-342900" fontAlgn="base">
                        <a:buFont typeface="Arial" panose="020B0604020202020204" pitchFamily="34" charset="0"/>
                        <a:buChar char="•"/>
                      </a:pPr>
                      <a:r>
                        <a:rPr lang="en-US" sz="2000" b="0" i="0" u="none" strike="noStrike" kern="1200">
                          <a:solidFill>
                            <a:schemeClr val="tx2"/>
                          </a:solidFill>
                          <a:effectLst/>
                          <a:latin typeface="Calibri"/>
                          <a:ea typeface="+mn-ea"/>
                          <a:cs typeface="+mn-cs"/>
                        </a:rPr>
                        <a:t> </a:t>
                      </a:r>
                      <a:r>
                        <a:rPr lang="en-GB" sz="2000" b="0" i="0" u="none" strike="noStrike" kern="1200">
                          <a:solidFill>
                            <a:schemeClr val="tx2"/>
                          </a:solidFill>
                          <a:effectLst/>
                          <a:latin typeface="Calibri"/>
                          <a:ea typeface="+mn-ea"/>
                          <a:cs typeface="+mn-cs"/>
                        </a:rPr>
                        <a:t>The seasonality of winter v summer trading is materially significant – with losses over the winter months in the region of £130k, which means we rely on a “good summer” to generate a surplus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kern="1200">
                          <a:solidFill>
                            <a:schemeClr val="tx2"/>
                          </a:solidFill>
                          <a:effectLst/>
                          <a:latin typeface="Calibri"/>
                          <a:ea typeface="+mn-ea"/>
                          <a:cs typeface="+mn-cs"/>
                        </a:rPr>
                        <a:t>Declining members numbers (down 6% in 2023). Without positive action, this decline could continue, particularly in light of the </a:t>
                      </a:r>
                      <a:r>
                        <a:rPr lang="en-GB" sz="2000" b="0" i="0" u="none" strike="noStrike" kern="1200">
                          <a:solidFill>
                            <a:schemeClr val="tx2"/>
                          </a:solidFill>
                          <a:effectLst/>
                          <a:latin typeface="Calibri"/>
                          <a:ea typeface="+mn-ea"/>
                          <a:cs typeface="+mn-cs"/>
                        </a:rPr>
                        <a:t>general economic outlook.</a:t>
                      </a:r>
                      <a:endParaRPr lang="en-GB" sz="2000" b="0" i="0" kern="1200">
                        <a:solidFill>
                          <a:schemeClr val="tx2"/>
                        </a:solidFill>
                        <a:effectLst/>
                        <a:latin typeface="+mn-lt"/>
                        <a:ea typeface="+mn-ea"/>
                        <a:cs typeface="+mn-cs"/>
                      </a:endParaRPr>
                    </a:p>
                    <a:p>
                      <a:pPr fontAlgn="base"/>
                      <a:endParaRPr lang="en-GB" sz="2400" b="0" i="0" u="none" strike="noStrike" kern="1200">
                        <a:solidFill>
                          <a:schemeClr val="tx2"/>
                        </a:solidFill>
                        <a:effectLst/>
                        <a:latin typeface="Calibri"/>
                        <a:ea typeface="+mn-ea"/>
                        <a:cs typeface="+mn-cs"/>
                      </a:endParaRPr>
                    </a:p>
                    <a:p>
                      <a:pPr lvl="0"/>
                      <a:endParaRPr lang="en-GB" sz="2000" b="0" i="1" u="none" strike="noStrike" kern="1200">
                        <a:solidFill>
                          <a:schemeClr val="tx2"/>
                        </a:solidFill>
                        <a:effectLst/>
                        <a:latin typeface="Calibri"/>
                        <a:ea typeface="+mn-ea"/>
                        <a:cs typeface="+mn-cs"/>
                      </a:endParaRPr>
                    </a:p>
                    <a:p>
                      <a:pPr lvl="0"/>
                      <a:endParaRPr lang="en-GB" sz="2000" b="0" i="1" u="none" strike="noStrike" kern="1200">
                        <a:solidFill>
                          <a:schemeClr val="tx2"/>
                        </a:solidFill>
                        <a:effectLst/>
                        <a:latin typeface="Calibri"/>
                        <a:ea typeface="+mn-ea"/>
                        <a:cs typeface="+mn-cs"/>
                      </a:endParaRPr>
                    </a:p>
                    <a:p>
                      <a:pPr marL="457200" marR="0" lvl="1"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lang="en-GB" sz="1900" kern="1200" noProof="0">
                        <a:solidFill>
                          <a:schemeClr val="tx2"/>
                        </a:solidFill>
                        <a:latin typeface="Calibri"/>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br>
                        <a:rPr kumimoji="0" lang="en-GB" sz="1400" b="0" i="0" u="none" strike="noStrike" kern="1200" cap="none" spc="0" normalizeH="0" baseline="0" noProof="0">
                          <a:ln>
                            <a:noFill/>
                          </a:ln>
                          <a:solidFill>
                            <a:prstClr val="black"/>
                          </a:solidFill>
                          <a:effectLst/>
                          <a:uLnTx/>
                          <a:uFillTx/>
                          <a:latin typeface="+mn-lt"/>
                          <a:ea typeface="+mn-lt"/>
                          <a:cs typeface="Calibri" panose="020F0502020204030204"/>
                        </a:rPr>
                      </a:br>
                      <a:endParaRPr kumimoji="0" lang="en-GB" sz="1400" b="0" i="0" u="none" strike="noStrike" kern="1200" cap="none" spc="0" normalizeH="0" baseline="0" noProof="0">
                        <a:ln>
                          <a:noFill/>
                        </a:ln>
                        <a:solidFill>
                          <a:prstClr val="black"/>
                        </a:solidFill>
                        <a:effectLst/>
                        <a:uLnTx/>
                        <a:uFillTx/>
                        <a:latin typeface="+mn-lt"/>
                        <a:ea typeface="+mn-lt"/>
                        <a:cs typeface="Calibri" panose="020F0502020204030204"/>
                      </a:endParaRPr>
                    </a:p>
                    <a:p>
                      <a:pPr lvl="0" algn="l">
                        <a:lnSpc>
                          <a:spcPct val="100000"/>
                        </a:lnSpc>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27865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83CAF-6FC7-A21A-C93F-B8657C5822FE}"/>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B8B3552-EA55-88CC-E7F2-498E5652C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3D49247-9CF0-ADAD-3F02-69D59104B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9FE50E1A-A984-3531-3958-130E3CF0A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BE4B9AA8-4CD7-DB81-5564-01D6348C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95D51D7E-22E2-D6B1-58E8-22411B977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07E9D2-16AD-CA34-955A-D3CF7796669E}"/>
              </a:ext>
            </a:extLst>
          </p:cNvPr>
          <p:cNvSpPr>
            <a:spLocks noGrp="1"/>
          </p:cNvSpPr>
          <p:nvPr>
            <p:ph type="title"/>
          </p:nvPr>
        </p:nvSpPr>
        <p:spPr>
          <a:xfrm>
            <a:off x="1392291" y="308606"/>
            <a:ext cx="5057669" cy="1033669"/>
          </a:xfrm>
        </p:spPr>
        <p:txBody>
          <a:bodyPr>
            <a:noAutofit/>
          </a:bodyPr>
          <a:lstStyle/>
          <a:p>
            <a:r>
              <a:rPr lang="en-GB" sz="4000">
                <a:solidFill>
                  <a:srgbClr val="FFFFFF"/>
                </a:solidFill>
              </a:rPr>
              <a:t>2024 Highlights</a:t>
            </a:r>
          </a:p>
        </p:txBody>
      </p:sp>
      <p:graphicFrame>
        <p:nvGraphicFramePr>
          <p:cNvPr id="6" name="Content Placeholder 5">
            <a:extLst>
              <a:ext uri="{FF2B5EF4-FFF2-40B4-BE49-F238E27FC236}">
                <a16:creationId xmlns:a16="http://schemas.microsoft.com/office/drawing/2014/main" id="{F4439EEA-D988-3047-5B1A-37D07BDED414}"/>
              </a:ext>
            </a:extLst>
          </p:cNvPr>
          <p:cNvGraphicFramePr>
            <a:graphicFrameLocks noGrp="1"/>
          </p:cNvGraphicFramePr>
          <p:nvPr>
            <p:ph idx="1"/>
            <p:extLst>
              <p:ext uri="{D42A27DB-BD31-4B8C-83A1-F6EECF244321}">
                <p14:modId xmlns:p14="http://schemas.microsoft.com/office/powerpoint/2010/main" val="1448549267"/>
              </p:ext>
            </p:extLst>
          </p:nvPr>
        </p:nvGraphicFramePr>
        <p:xfrm>
          <a:off x="367324" y="2120786"/>
          <a:ext cx="11457347" cy="26136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457200" indent="-457200">
                        <a:buFont typeface="Arial" panose="020B0604020202020204" pitchFamily="34" charset="0"/>
                        <a:buChar char="•"/>
                      </a:pPr>
                      <a:r>
                        <a:rPr lang="en-US" sz="2800"/>
                        <a:t>Various indicators show that House has had the best year since 2015</a:t>
                      </a:r>
                    </a:p>
                    <a:p>
                      <a:pPr marL="0" indent="0">
                        <a:buFont typeface="Arial" panose="020B0604020202020204" pitchFamily="34" charset="0"/>
                        <a:buNone/>
                      </a:pPr>
                      <a:endParaRPr lang="en-US" sz="2800"/>
                    </a:p>
                    <a:p>
                      <a:pPr marL="457200" indent="-457200">
                        <a:buFont typeface="Arial" panose="020B0604020202020204" pitchFamily="34" charset="0"/>
                        <a:buChar char="•"/>
                      </a:pPr>
                      <a:r>
                        <a:rPr lang="en-US" sz="2800"/>
                        <a:t>Without your continued support progress cannot happen</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Higher member engagement on Food &amp; Beverage spend in 2024</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22AD8935-5568-A003-1E22-654C088CCA57}"/>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1240310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5A38F-94B4-9C70-D25E-0DA3C86001ED}"/>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D57538F-9FBB-0D76-9C59-2E130B8D2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10C2DF18-56E0-19F1-0CF0-792852B3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1E804CBB-E5C3-1F42-F064-1942960C6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ADABD112-3301-B20C-7650-D3F8117AC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4C7FF84-6E0F-DC92-1159-3E4F361E6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247BEA-540B-17B5-C817-824F4CFFCF58}"/>
              </a:ext>
            </a:extLst>
          </p:cNvPr>
          <p:cNvSpPr>
            <a:spLocks noGrp="1"/>
          </p:cNvSpPr>
          <p:nvPr>
            <p:ph type="title"/>
          </p:nvPr>
        </p:nvSpPr>
        <p:spPr>
          <a:xfrm>
            <a:off x="314437" y="244732"/>
            <a:ext cx="9895951" cy="1033669"/>
          </a:xfrm>
        </p:spPr>
        <p:txBody>
          <a:bodyPr>
            <a:normAutofit fontScale="90000"/>
          </a:bodyPr>
          <a:lstStyle/>
          <a:p>
            <a:r>
              <a:rPr lang="en-US" sz="4000">
                <a:solidFill>
                  <a:srgbClr val="FFFFFF"/>
                </a:solidFill>
              </a:rPr>
              <a:t>FINANCIAL SUSTAINABILITY</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BB191560-5336-7600-C7CF-50B1C52199DE}"/>
              </a:ext>
            </a:extLst>
          </p:cNvPr>
          <p:cNvGraphicFramePr>
            <a:graphicFrameLocks noGrp="1"/>
          </p:cNvGraphicFramePr>
          <p:nvPr>
            <p:ph idx="1"/>
            <p:extLst>
              <p:ext uri="{D42A27DB-BD31-4B8C-83A1-F6EECF244321}">
                <p14:modId xmlns:p14="http://schemas.microsoft.com/office/powerpoint/2010/main" val="334123515"/>
              </p:ext>
            </p:extLst>
          </p:nvPr>
        </p:nvGraphicFramePr>
        <p:xfrm>
          <a:off x="272471" y="1835473"/>
          <a:ext cx="11647053" cy="6042660"/>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marL="342900" indent="-342900">
                        <a:spcAft>
                          <a:spcPts val="600"/>
                        </a:spcAft>
                        <a:buFont typeface="Arial" panose="020B0604020202020204" pitchFamily="34" charset="0"/>
                        <a:buChar char="•"/>
                      </a:pPr>
                      <a:r>
                        <a:rPr lang="en-GB" sz="2000" kern="1200">
                          <a:solidFill>
                            <a:schemeClr val="tx2"/>
                          </a:solidFill>
                          <a:latin typeface="Calibri"/>
                          <a:ea typeface="+mn-ea"/>
                          <a:cs typeface="+mn-cs"/>
                        </a:rPr>
                        <a:t>Develop a long term plan for the Stocker building</a:t>
                      </a:r>
                    </a:p>
                    <a:p>
                      <a:pPr marL="342900" indent="-342900">
                        <a:spcAft>
                          <a:spcPts val="600"/>
                        </a:spcAft>
                        <a:buFont typeface="Arial" panose="020B0604020202020204" pitchFamily="34" charset="0"/>
                        <a:buChar char="•"/>
                      </a:pPr>
                      <a:r>
                        <a:rPr lang="en-GB" sz="2000" i="0" kern="1200">
                          <a:solidFill>
                            <a:schemeClr val="tx2"/>
                          </a:solidFill>
                          <a:latin typeface="Calibri"/>
                          <a:ea typeface="+mn-ea"/>
                          <a:cs typeface="+mn-cs"/>
                        </a:rPr>
                        <a:t>Investigate options regarding the future of the pontoon</a:t>
                      </a:r>
                    </a:p>
                    <a:p>
                      <a:pPr marL="342900" indent="-342900">
                        <a:spcAft>
                          <a:spcPts val="600"/>
                        </a:spcAft>
                        <a:buFont typeface="Arial" panose="020B0604020202020204" pitchFamily="34" charset="0"/>
                        <a:buChar char="•"/>
                      </a:pPr>
                      <a:r>
                        <a:rPr lang="en-GB" sz="2000" i="0" kern="1200">
                          <a:solidFill>
                            <a:schemeClr val="tx2"/>
                          </a:solidFill>
                          <a:latin typeface="Calibri"/>
                          <a:ea typeface="+mn-ea"/>
                          <a:cs typeface="+mn-cs"/>
                        </a:rPr>
                        <a:t>Continued focus and implementation of plans to improve parking availability for members at peak times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i="0" kern="1200">
                          <a:solidFill>
                            <a:schemeClr val="tx2"/>
                          </a:solidFill>
                          <a:latin typeface="Calibri"/>
                          <a:ea typeface="+mn-ea"/>
                          <a:cs typeface="+mn-cs"/>
                        </a:rPr>
                        <a:t>Finalise and implement plans for most effective new ferry service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kern="1200">
                          <a:solidFill>
                            <a:schemeClr val="tx2"/>
                          </a:solidFill>
                          <a:latin typeface="Calibri"/>
                          <a:ea typeface="+mn-ea"/>
                          <a:cs typeface="+mn-cs"/>
                        </a:rPr>
                        <a:t>ANPR barrier to overflow car park to be installed March 2024</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Hot water &amp; central heating - existing plant to be replaced with new installation including 3 new Ideal 120kW boilers and 2 new 400 </a:t>
                      </a:r>
                      <a:r>
                        <a:rPr lang="en-US" sz="2000" kern="1200" err="1">
                          <a:solidFill>
                            <a:schemeClr val="tx2"/>
                          </a:solidFill>
                          <a:latin typeface="Calibri"/>
                          <a:ea typeface="+mn-ea"/>
                          <a:cs typeface="+mn-cs"/>
                        </a:rPr>
                        <a:t>litre</a:t>
                      </a:r>
                      <a:r>
                        <a:rPr lang="en-US" sz="2000" kern="1200">
                          <a:solidFill>
                            <a:schemeClr val="tx2"/>
                          </a:solidFill>
                          <a:latin typeface="Calibri"/>
                          <a:ea typeface="+mn-ea"/>
                          <a:cs typeface="+mn-cs"/>
                        </a:rPr>
                        <a:t> buffer vessels. </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Agree a flood protection plan (for North side of the Estate) so that regulatory approvals can be sought.</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Replace the causeway existing gabions to protect the integrity of the causeway</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Determine the way forward for the entrance access road </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Develop replacement options for guttering &amp; downpipes</a:t>
                      </a:r>
                    </a:p>
                    <a:p>
                      <a:pPr marL="342900" indent="-342900" algn="l" defTabSz="914400" rtl="0" eaLnBrk="1" latinLnBrk="0" hangingPunct="1">
                        <a:spcAft>
                          <a:spcPts val="600"/>
                        </a:spcAft>
                        <a:buFont typeface="Arial" panose="020B0604020202020204" pitchFamily="34" charset="0"/>
                        <a:buChar char="•"/>
                      </a:pPr>
                      <a:r>
                        <a:rPr lang="en-US" sz="2000" kern="1200">
                          <a:solidFill>
                            <a:schemeClr val="tx2"/>
                          </a:solidFill>
                          <a:latin typeface="Calibri"/>
                          <a:ea typeface="+mn-ea"/>
                          <a:cs typeface="+mn-cs"/>
                        </a:rPr>
                        <a:t>Develop investment plans for environmental initiatives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i="0" kern="1200">
                          <a:solidFill>
                            <a:schemeClr val="tx2"/>
                          </a:solidFill>
                          <a:latin typeface="+mn-lt"/>
                          <a:ea typeface="+mn-ea"/>
                          <a:cs typeface="+mn-cs"/>
                        </a:rPr>
                        <a:t>Research the position on Club incorporation</a:t>
                      </a:r>
                    </a:p>
                    <a:p>
                      <a:pPr>
                        <a:spcAft>
                          <a:spcPts val="600"/>
                        </a:spcAft>
                      </a:pPr>
                      <a:endParaRPr lang="en-GB" sz="2000" i="0" kern="1200">
                        <a:solidFill>
                          <a:schemeClr val="tx2"/>
                        </a:solidFill>
                        <a:latin typeface="Calibri"/>
                        <a:ea typeface="+mn-ea"/>
                        <a:cs typeface="+mn-cs"/>
                      </a:endParaRPr>
                    </a:p>
                    <a:p>
                      <a:pPr>
                        <a:spcAft>
                          <a:spcPts val="600"/>
                        </a:spcAft>
                      </a:pPr>
                      <a:endParaRPr lang="en-GB" sz="1900" kern="1200">
                        <a:solidFill>
                          <a:schemeClr val="tx2"/>
                        </a:solidFill>
                        <a:latin typeface="Calibri"/>
                        <a:ea typeface="+mn-ea"/>
                        <a:cs typeface="+mn-cs"/>
                      </a:endParaRPr>
                    </a:p>
                    <a:p>
                      <a:pPr lvl="0" algn="l">
                        <a:lnSpc>
                          <a:spcPct val="100000"/>
                        </a:lnSpc>
                        <a:spcAft>
                          <a:spcPts val="600"/>
                        </a:spcAft>
                        <a:buNone/>
                      </a:pPr>
                      <a:endParaRPr lang="en-US" sz="2400" b="0" i="0" u="none" strike="noStrike" kern="1200">
                        <a:solidFill>
                          <a:schemeClr val="tx2">
                            <a:lumMod val="75000"/>
                          </a:schemeClr>
                        </a:solidFill>
                        <a:effectLst/>
                        <a:latin typeface="Calibri"/>
                        <a:ea typeface="+mn-ea"/>
                        <a:cs typeface="+mn-cs"/>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785B618C-4D04-E2A9-84E9-1197C48A812A}"/>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857732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a:bodyPr>
          <a:lstStyle/>
          <a:p>
            <a:r>
              <a:rPr lang="en-US" sz="4000">
                <a:solidFill>
                  <a:srgbClr val="FFFFFF"/>
                </a:solidFill>
              </a:rPr>
              <a:t>ENVIRONMENT PRINCIPLES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459350" y="1986348"/>
            <a:ext cx="10430323" cy="498598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44546A"/>
                </a:solidFill>
                <a:effectLst/>
                <a:uLnTx/>
                <a:uFillTx/>
                <a:latin typeface="Calibri"/>
                <a:ea typeface="+mn-ea"/>
                <a:cs typeface="Calibri"/>
              </a:rPr>
              <a:t>“Protecting and sustaining our local natural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mn-cs"/>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Collaborate with and support local initiatives which are driving positive environmental change, e.g. water </a:t>
            </a:r>
            <a:r>
              <a:rPr lang="en-US" sz="2400">
                <a:solidFill>
                  <a:srgbClr val="44546A"/>
                </a:solidFill>
                <a:latin typeface="Calibri" panose="020F0502020204030204"/>
                <a:cs typeface="Calibri"/>
              </a:rPr>
              <a:t>quality</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Align with the </a:t>
            </a: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RYA's The Green Blue</a:t>
            </a: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 scheme</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indent="-342900">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Achieve the gold standard accreditation on the removal of single use plastic (via The Final Straw)</a:t>
            </a:r>
            <a:r>
              <a:rPr lang="en-US" sz="2400">
                <a:solidFill>
                  <a:srgbClr val="44546A"/>
                </a:solidFill>
                <a:latin typeface="Calibri" panose="020F0502020204030204"/>
                <a:cs typeface="Calibri"/>
              </a:rPr>
              <a:t> </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Strive towards a more carbon neutral status</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4546A"/>
                </a:solidFill>
                <a:effectLst/>
                <a:uLnTx/>
                <a:uFillTx/>
                <a:latin typeface="Calibri" panose="020F0502020204030204"/>
                <a:ea typeface="+mn-ea"/>
                <a:cs typeface="Calibri"/>
              </a:rPr>
              <a:t>Educate and inform our membership about environmental issues, plans and progress pertinent to the Club and its environment.</a:t>
            </a:r>
            <a:endParaRPr lang="en-US" sz="2400" b="0" i="0" u="none" strike="noStrike" kern="1200" cap="none" spc="0" normalizeH="0" baseline="0" noProof="0">
              <a:ln>
                <a:noFill/>
              </a:ln>
              <a:solidFill>
                <a:srgbClr val="44546A"/>
              </a:solidFill>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546A">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732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a:t>
            </a:r>
            <a:br>
              <a:rPr lang="en-US" sz="4000"/>
            </a:br>
            <a:r>
              <a:rPr lang="en-US" sz="4000">
                <a:solidFill>
                  <a:srgbClr val="FFFFFF"/>
                </a:solidFill>
              </a:rPr>
              <a:t>- 2024 ACHIEVEMENTS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2"/>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354022" y="1869276"/>
            <a:ext cx="11565502" cy="4250138"/>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endParaRPr lang="en-US" b="0" i="0" u="none" strike="noStrike" kern="1200" cap="none" spc="0" normalizeH="0" baseline="0" noProof="0">
              <a:ln>
                <a:noFill/>
              </a:ln>
              <a:solidFill>
                <a:srgbClr val="44546A"/>
              </a:solidFill>
              <a:effectLst/>
              <a:uLnTx/>
              <a:uFillTx/>
              <a:latin typeface="Calibri" panose="020F0502020204030204"/>
              <a:ea typeface="Calibri"/>
              <a:cs typeface="Calibri"/>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with the good work to date</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The Borrow bag initiative – made more bags and rolled out to the local community</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Successful site litter picks</a:t>
            </a:r>
            <a:endParaRPr lang="en-US">
              <a:solidFill>
                <a:srgbClr val="44546A"/>
              </a:solidFill>
              <a:latin typeface="Calibri"/>
              <a:ea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Better recycling</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Reduced plastics relating to food and drink</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Food waste management </a:t>
            </a:r>
            <a:endParaRPr lang="en-US">
              <a:solidFill>
                <a:srgbClr val="44546A"/>
              </a:solidFill>
              <a:latin typeface="Calibri"/>
              <a:cs typeface="Calibri"/>
            </a:endParaRPr>
          </a:p>
          <a:p>
            <a:pPr marL="742950" lvl="1" indent="-285750">
              <a:spcAft>
                <a:spcPts val="600"/>
              </a:spcAft>
              <a:buFont typeface="Courier New" panose="020B0604020202020204" pitchFamily="34" charset="0"/>
              <a:buChar char="o"/>
              <a:defRPr/>
            </a:pPr>
            <a:r>
              <a:rPr lang="en-US">
                <a:solidFill>
                  <a:srgbClr val="44546A"/>
                </a:solidFill>
                <a:latin typeface="Calibri"/>
                <a:cs typeface="Calibri"/>
              </a:rPr>
              <a:t>Ongoing campaign to discourage prolonged use of showers and hot water</a:t>
            </a:r>
            <a:endParaRPr lang="en-US">
              <a:solidFill>
                <a:srgbClr val="44546A"/>
              </a:solidFill>
              <a:ea typeface="+mn-lt"/>
              <a:cs typeface="+mn-lt"/>
            </a:endParaRP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Tracing and mending water leaks</a:t>
            </a:r>
          </a:p>
          <a:p>
            <a:pPr marL="742950" lvl="1" indent="-285750">
              <a:spcAft>
                <a:spcPts val="600"/>
              </a:spcAft>
              <a:buFont typeface="Courier New" panose="020B0604020202020204" pitchFamily="34" charset="0"/>
              <a:buChar char="o"/>
              <a:defRPr/>
            </a:pPr>
            <a:r>
              <a:rPr lang="en-US">
                <a:solidFill>
                  <a:srgbClr val="44546A"/>
                </a:solidFill>
                <a:latin typeface="Calibri"/>
                <a:ea typeface="Calibri"/>
                <a:cs typeface="Calibri"/>
              </a:rPr>
              <a:t>Education sessions by The Final Straw</a:t>
            </a:r>
            <a:endParaRPr lang="en-US">
              <a:solidFill>
                <a:srgbClr val="44546A"/>
              </a:solidFill>
              <a:latin typeface="Calibri"/>
              <a:cs typeface="Calibri"/>
            </a:endParaRPr>
          </a:p>
          <a:p>
            <a:pPr>
              <a:lnSpc>
                <a:spcPct val="115000"/>
              </a:lnSpc>
              <a:defRPr/>
            </a:pPr>
            <a:r>
              <a:rPr lang="en-GB" b="1">
                <a:solidFill>
                  <a:srgbClr val="44546A"/>
                </a:solidFill>
                <a:latin typeface="Calibri"/>
                <a:cs typeface="Calibri"/>
              </a:rPr>
              <a:t>Challenges</a:t>
            </a:r>
            <a:endParaRPr lang="en-GB" b="1">
              <a:solidFill>
                <a:srgbClr val="44546A"/>
              </a:solidFill>
              <a:latin typeface="Calibri"/>
              <a:ea typeface="Calibri"/>
              <a:cs typeface="Calibri"/>
            </a:endParaRPr>
          </a:p>
          <a:p>
            <a:pPr marL="342900" indent="-342900">
              <a:lnSpc>
                <a:spcPct val="115000"/>
              </a:lnSpc>
              <a:spcAft>
                <a:spcPts val="800"/>
              </a:spcAft>
              <a:buFont typeface="Symbol" panose="05050102010706020507" pitchFamily="18" charset="2"/>
              <a:buChar char=""/>
            </a:pPr>
            <a:r>
              <a:rPr lang="en-GB">
                <a:solidFill>
                  <a:srgbClr val="44546A"/>
                </a:solidFill>
                <a:latin typeface="Calibri"/>
                <a:ea typeface="Calibri"/>
                <a:cs typeface="Calibri"/>
              </a:rPr>
              <a:t>Investment and priority for environmental issues above operational commitments</a:t>
            </a:r>
            <a:endParaRPr lang="en-GB">
              <a:solidFill>
                <a:srgbClr val="44546A"/>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502883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46180-2EC0-4547-A91F-E1AFA19B3957}"/>
              </a:ext>
            </a:extLst>
          </p:cNvPr>
          <p:cNvSpPr>
            <a:spLocks noGrp="1"/>
          </p:cNvSpPr>
          <p:nvPr>
            <p:ph type="title"/>
          </p:nvPr>
        </p:nvSpPr>
        <p:spPr>
          <a:xfrm>
            <a:off x="607128" y="278535"/>
            <a:ext cx="9895951" cy="1033669"/>
          </a:xfrm>
        </p:spPr>
        <p:txBody>
          <a:bodyPr>
            <a:normAutofit fontScale="90000"/>
          </a:bodyPr>
          <a:lstStyle/>
          <a:p>
            <a:r>
              <a:rPr lang="en-US" sz="4000">
                <a:solidFill>
                  <a:srgbClr val="FFFFFF"/>
                </a:solidFill>
              </a:rPr>
              <a:t>ENVIRONMENT </a:t>
            </a:r>
            <a:br>
              <a:rPr lang="en-US" sz="4000">
                <a:solidFill>
                  <a:srgbClr val="FFFFFF"/>
                </a:solidFill>
              </a:rPr>
            </a:br>
            <a:r>
              <a:rPr lang="en-US" sz="4000">
                <a:solidFill>
                  <a:srgbClr val="FFFFFF"/>
                </a:solidFill>
              </a:rPr>
              <a:t>- FORWARD PLANS</a:t>
            </a:r>
            <a:endParaRPr lang="en-GB" sz="4000">
              <a:solidFill>
                <a:srgbClr val="FFFFFF"/>
              </a:solidFill>
            </a:endParaRPr>
          </a:p>
        </p:txBody>
      </p:sp>
      <p:graphicFrame>
        <p:nvGraphicFramePr>
          <p:cNvPr id="6" name="Content Placeholder 5">
            <a:extLst>
              <a:ext uri="{FF2B5EF4-FFF2-40B4-BE49-F238E27FC236}">
                <a16:creationId xmlns:a16="http://schemas.microsoft.com/office/drawing/2014/main" id="{79FEF747-EB26-4B3F-8402-72E2E8F96405}"/>
              </a:ext>
            </a:extLst>
          </p:cNvPr>
          <p:cNvGraphicFramePr>
            <a:graphicFrameLocks noGrp="1"/>
          </p:cNvGraphicFramePr>
          <p:nvPr>
            <p:ph idx="1"/>
          </p:nvPr>
        </p:nvGraphicFramePr>
        <p:xfrm>
          <a:off x="272471" y="1993039"/>
          <a:ext cx="11647053" cy="1869904"/>
        </p:xfrm>
        <a:graphic>
          <a:graphicData uri="http://schemas.openxmlformats.org/drawingml/2006/table">
            <a:tbl>
              <a:tblPr/>
              <a:tblGrid>
                <a:gridCol w="11647053">
                  <a:extLst>
                    <a:ext uri="{9D8B030D-6E8A-4147-A177-3AD203B41FA5}">
                      <a16:colId xmlns:a16="http://schemas.microsoft.com/office/drawing/2014/main" val="2655265638"/>
                    </a:ext>
                  </a:extLst>
                </a:gridCol>
              </a:tblGrid>
              <a:tr h="1869904">
                <a:tc>
                  <a:txBody>
                    <a:bodyPr/>
                    <a:lstStyle/>
                    <a:p>
                      <a:pPr algn="l" fontAlgn="b">
                        <a:lnSpc>
                          <a:spcPct val="100000"/>
                        </a:lnSpc>
                      </a:pPr>
                      <a:endParaRPr lang="en-US" sz="2000" b="1" i="1"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8E1160C-D10B-4626-941E-B1BA47B3594C}"/>
              </a:ext>
            </a:extLst>
          </p:cNvPr>
          <p:cNvPicPr>
            <a:picLocks noChangeAspect="1"/>
          </p:cNvPicPr>
          <p:nvPr/>
        </p:nvPicPr>
        <p:blipFill>
          <a:blip r:embed="rId3"/>
          <a:stretch>
            <a:fillRect/>
          </a:stretch>
        </p:blipFill>
        <p:spPr>
          <a:xfrm>
            <a:off x="8693877" y="402298"/>
            <a:ext cx="3033023" cy="617273"/>
          </a:xfrm>
          <a:prstGeom prst="rect">
            <a:avLst/>
          </a:prstGeom>
        </p:spPr>
      </p:pic>
      <p:sp>
        <p:nvSpPr>
          <p:cNvPr id="11" name="TextBox 10">
            <a:extLst>
              <a:ext uri="{FF2B5EF4-FFF2-40B4-BE49-F238E27FC236}">
                <a16:creationId xmlns:a16="http://schemas.microsoft.com/office/drawing/2014/main" id="{A112158D-4E5E-40C1-AADB-9A57213D3019}"/>
              </a:ext>
            </a:extLst>
          </p:cNvPr>
          <p:cNvSpPr txBox="1"/>
          <p:nvPr/>
        </p:nvSpPr>
        <p:spPr>
          <a:xfrm>
            <a:off x="370860" y="1846702"/>
            <a:ext cx="10995230" cy="4124206"/>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defRPr/>
            </a:pPr>
            <a:r>
              <a:rPr lang="en-US">
                <a:solidFill>
                  <a:srgbClr val="44546A"/>
                </a:solidFill>
                <a:latin typeface="Calibri"/>
                <a:cs typeface="Calibri"/>
              </a:rPr>
              <a:t>Progress the community-financed proposal for PV panels with </a:t>
            </a:r>
            <a:r>
              <a:rPr lang="en-US" err="1">
                <a:solidFill>
                  <a:srgbClr val="44546A"/>
                </a:solidFill>
                <a:latin typeface="Calibri"/>
                <a:cs typeface="Calibri"/>
              </a:rPr>
              <a:t>Energise</a:t>
            </a:r>
            <a:r>
              <a:rPr lang="en-US">
                <a:solidFill>
                  <a:srgbClr val="44546A"/>
                </a:solidFill>
                <a:latin typeface="Calibri"/>
                <a:cs typeface="Calibri"/>
              </a:rPr>
              <a:t> South Downs.</a:t>
            </a:r>
            <a:endParaRPr lang="en-US">
              <a:solidFill>
                <a:srgbClr val="44546A"/>
              </a:solidFill>
              <a:latin typeface="Calibri" panose="020F0502020204030204" pitchFamily="34" charset="0"/>
              <a:cs typeface="Calibri"/>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Further implementation of actions to reduce single use plastics and work towards silver accreditation from The Final Straw, once their updated framework is published.</a:t>
            </a:r>
            <a:endParaRPr lang="en-US" b="0" i="0" u="none" strike="noStrike" kern="1200" cap="none" spc="0" normalizeH="0" baseline="0" noProof="0">
              <a:ln>
                <a:noFill/>
              </a:ln>
              <a:solidFill>
                <a:srgbClr val="44546A"/>
              </a:solidFill>
              <a:effectLst/>
              <a:uLnTx/>
              <a:uFillTx/>
              <a:latin typeface="Calibri" panose="020F0502020204030204" pitchFamily="34" charset="0"/>
              <a:ea typeface="Calibri"/>
              <a:cs typeface="Calibri"/>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ILCA clean regatta (using Sailors for the Sea framework).</a:t>
            </a:r>
            <a:endParaRPr lang="en-US">
              <a:solidFill>
                <a:srgbClr val="44546A"/>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communications and education via newsletter, website and specific events.</a:t>
            </a:r>
            <a:endParaRPr lang="en-US">
              <a:solidFill>
                <a:srgbClr val="44546A"/>
              </a:solidFill>
              <a:latin typeface="Calibri" panose="020F0502020204030204" pitchFamily="34" charset="0"/>
              <a:ea typeface="Calibri"/>
              <a:cs typeface="Calibri" panose="020F0502020204030204" pitchFamily="34" charset="0"/>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Work with the cruising community to </a:t>
            </a:r>
            <a:r>
              <a:rPr lang="en-US" err="1">
                <a:solidFill>
                  <a:srgbClr val="44546A"/>
                </a:solidFill>
                <a:latin typeface="Calibri"/>
                <a:cs typeface="Calibri"/>
              </a:rPr>
              <a:t>minimise</a:t>
            </a:r>
            <a:r>
              <a:rPr lang="en-US">
                <a:solidFill>
                  <a:srgbClr val="44546A"/>
                </a:solidFill>
                <a:latin typeface="Calibri"/>
                <a:cs typeface="Calibri"/>
              </a:rPr>
              <a:t> environmental impact of their </a:t>
            </a:r>
            <a:r>
              <a:rPr lang="en-US" err="1">
                <a:solidFill>
                  <a:srgbClr val="44546A"/>
                </a:solidFill>
                <a:latin typeface="Calibri"/>
                <a:cs typeface="Calibri"/>
              </a:rPr>
              <a:t>harbour</a:t>
            </a:r>
            <a:r>
              <a:rPr lang="en-US">
                <a:solidFill>
                  <a:srgbClr val="44546A"/>
                </a:solidFill>
                <a:latin typeface="Calibri"/>
                <a:cs typeface="Calibri"/>
              </a:rPr>
              <a:t> activities, including anti-fouling.</a:t>
            </a:r>
            <a:endParaRPr lang="en-US">
              <a:solidFill>
                <a:srgbClr val="44546A"/>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focus on reduced water use on site, including identifying and fixing leaks in hosepipes and minimizing time in showers.</a:t>
            </a:r>
            <a:endParaRPr lang="en-US">
              <a:solidFill>
                <a:srgbClr val="44546A"/>
              </a:solidFill>
              <a:latin typeface="Calibri"/>
              <a:ea typeface="Calibri"/>
              <a:cs typeface="Calibri"/>
            </a:endParaRPr>
          </a:p>
          <a:p>
            <a:pPr marL="285750" indent="-285750">
              <a:spcAft>
                <a:spcPts val="600"/>
              </a:spcAft>
              <a:buFont typeface="Arial" panose="020B0604020202020204" pitchFamily="34" charset="0"/>
              <a:buChar char="•"/>
              <a:defRPr/>
            </a:pPr>
            <a:r>
              <a:rPr lang="en-US">
                <a:solidFill>
                  <a:srgbClr val="44546A"/>
                </a:solidFill>
                <a:latin typeface="Calibri"/>
                <a:cs typeface="Calibri"/>
              </a:rPr>
              <a:t>Continued research on environmental initiatives for progression when funding available.</a:t>
            </a:r>
            <a:endParaRPr lang="en-US">
              <a:solidFill>
                <a:srgbClr val="44546A"/>
              </a:solidFill>
              <a:latin typeface="Calibri"/>
              <a:ea typeface="Calibri"/>
              <a:cs typeface="Calibri"/>
            </a:endParaRPr>
          </a:p>
          <a:p>
            <a:pPr marL="285750" lvl="0" indent="-285750">
              <a:spcAft>
                <a:spcPts val="600"/>
              </a:spcAft>
              <a:buFont typeface="Arial" panose="020B0604020202020204" pitchFamily="34" charset="0"/>
              <a:buChar char="•"/>
            </a:pPr>
            <a:r>
              <a:rPr lang="en-GB">
                <a:solidFill>
                  <a:srgbClr val="44546A"/>
                </a:solidFill>
                <a:latin typeface="Calibri"/>
                <a:cs typeface="Calibri"/>
              </a:rPr>
              <a:t>Maintain close liaison with the Conservancy, </a:t>
            </a:r>
            <a:r>
              <a:rPr lang="en-GB" err="1">
                <a:solidFill>
                  <a:srgbClr val="44546A"/>
                </a:solidFill>
                <a:latin typeface="Calibri"/>
                <a:cs typeface="Calibri"/>
              </a:rPr>
              <a:t>CHaPRON</a:t>
            </a:r>
            <a:r>
              <a:rPr lang="en-GB">
                <a:solidFill>
                  <a:srgbClr val="44546A"/>
                </a:solidFill>
                <a:latin typeface="Calibri"/>
                <a:cs typeface="Calibri"/>
              </a:rPr>
              <a:t>, Coastal Partnerships with regard to coastal management.</a:t>
            </a:r>
            <a:endParaRPr lang="en-GB">
              <a:solidFill>
                <a:srgbClr val="44546A"/>
              </a:solidFill>
              <a:latin typeface="Calibri"/>
              <a:ea typeface="Calibri"/>
              <a:cs typeface="Calibri"/>
            </a:endParaRPr>
          </a:p>
          <a:p>
            <a:pPr lvl="0"/>
            <a:endParaRPr lang="en-US" sz="2400">
              <a:solidFill>
                <a:srgbClr val="44546A">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7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F52A8-B967-AE38-B8E5-E4B0AD8AACE4}"/>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D7C68F8-F770-96C8-6588-756328C0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956C87A8-065E-CA77-5958-F6D369E0BA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C1D04636-7D83-F387-C9B9-E2EF2E06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3268617D-1977-3797-8F78-614C6294F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A74144F5-E720-6B6D-F77C-94212C072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82ADE3-BC5B-DCEF-A351-59DA9293CD86}"/>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02942CE5-78D1-31C3-6F20-5050FA785DC2}"/>
              </a:ext>
            </a:extLst>
          </p:cNvPr>
          <p:cNvGraphicFramePr>
            <a:graphicFrameLocks noGrp="1"/>
          </p:cNvGraphicFramePr>
          <p:nvPr>
            <p:ph idx="1"/>
            <p:extLst>
              <p:ext uri="{D42A27DB-BD31-4B8C-83A1-F6EECF244321}">
                <p14:modId xmlns:p14="http://schemas.microsoft.com/office/powerpoint/2010/main" val="3859510165"/>
              </p:ext>
            </p:extLst>
          </p:nvPr>
        </p:nvGraphicFramePr>
        <p:xfrm>
          <a:off x="367324" y="1899347"/>
          <a:ext cx="11457347" cy="377190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r>
                        <a:rPr lang="en-US" sz="3200" dirty="0"/>
                        <a:t>Major improvements in the “hotel” services -</a:t>
                      </a:r>
                    </a:p>
                    <a:p>
                      <a:pPr marL="0" lvl="0" indent="0">
                        <a:buNone/>
                      </a:pPr>
                      <a:endParaRPr lang="en-US" sz="3200" dirty="0"/>
                    </a:p>
                    <a:p>
                      <a:pPr marL="800100" lvl="1" indent="-342900">
                        <a:buFont typeface="Arial" panose="020B0604020202020204" pitchFamily="34" charset="0"/>
                        <a:buChar char="•"/>
                      </a:pPr>
                      <a:r>
                        <a:rPr lang="en-US" sz="3200" dirty="0"/>
                        <a:t>Wednesday Evenings – up to 150 covers in the height of the summer</a:t>
                      </a:r>
                    </a:p>
                    <a:p>
                      <a:pPr marL="800100" lvl="1" indent="-342900">
                        <a:buFont typeface="Arial" panose="020B0604020202020204" pitchFamily="34" charset="0"/>
                        <a:buChar char="•"/>
                      </a:pPr>
                      <a:r>
                        <a:rPr lang="en-US" sz="3200" dirty="0"/>
                        <a:t>Sunday lunches – impressive &amp; consistent, low wastage </a:t>
                      </a:r>
                      <a:endParaRPr lang="en-US" sz="3200" dirty="0">
                        <a:solidFill>
                          <a:srgbClr val="FF0000"/>
                        </a:solidFill>
                      </a:endParaRPr>
                    </a:p>
                    <a:p>
                      <a:pPr marL="457200" lvl="1" indent="0">
                        <a:buNone/>
                      </a:pPr>
                      <a:endParaRPr lang="en-US" sz="3200"/>
                    </a:p>
                    <a:p>
                      <a:pPr marL="0" indent="0">
                        <a:buNone/>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BC2F78D6-CCF1-A730-BC6A-4EEB05C80E11}"/>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44524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6FC3F-714A-CF13-2ED9-0CD87051B6F2}"/>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CD09963-D1ED-11A7-FD98-F17AEBFB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D9A4A1A2-C17B-7690-0BD9-4C2486070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F2B8D34D-BE08-CBFC-94EC-B2D4D5434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CEFBFBA3-94D2-590D-CAA2-66DF9BAD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72796EBC-5F05-5EF5-7F87-4134DCDBF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7C88C4-434A-5ACF-988A-DE38684CB9A5}"/>
              </a:ext>
            </a:extLst>
          </p:cNvPr>
          <p:cNvSpPr>
            <a:spLocks noGrp="1"/>
          </p:cNvSpPr>
          <p:nvPr>
            <p:ph type="title"/>
          </p:nvPr>
        </p:nvSpPr>
        <p:spPr>
          <a:xfrm>
            <a:off x="677104" y="301915"/>
            <a:ext cx="6723004"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3AB8BB5A-D4BE-B5B6-9916-718BE81ACB47}"/>
              </a:ext>
            </a:extLst>
          </p:cNvPr>
          <p:cNvGraphicFramePr>
            <a:graphicFrameLocks noGrp="1"/>
          </p:cNvGraphicFramePr>
          <p:nvPr>
            <p:ph idx="1"/>
            <p:extLst>
              <p:ext uri="{D42A27DB-BD31-4B8C-83A1-F6EECF244321}">
                <p14:modId xmlns:p14="http://schemas.microsoft.com/office/powerpoint/2010/main" val="3830344810"/>
              </p:ext>
            </p:extLst>
          </p:nvPr>
        </p:nvGraphicFramePr>
        <p:xfrm>
          <a:off x="2367716" y="2004212"/>
          <a:ext cx="7615994" cy="906780"/>
        </p:xfrm>
        <a:graphic>
          <a:graphicData uri="http://schemas.openxmlformats.org/drawingml/2006/table">
            <a:tbl>
              <a:tblPr/>
              <a:tblGrid>
                <a:gridCol w="7615994">
                  <a:extLst>
                    <a:ext uri="{9D8B030D-6E8A-4147-A177-3AD203B41FA5}">
                      <a16:colId xmlns:a16="http://schemas.microsoft.com/office/drawing/2014/main" val="2655265638"/>
                    </a:ext>
                  </a:extLst>
                </a:gridCol>
              </a:tblGrid>
              <a:tr h="272512">
                <a:tc>
                  <a:txBody>
                    <a:bodyPr/>
                    <a:lstStyle/>
                    <a:p>
                      <a:pPr marL="0" marR="0" lvl="0" indent="0" algn="l" rtl="0" eaLnBrk="1" fontAlgn="b" latinLnBrk="0" hangingPunct="1">
                        <a:lnSpc>
                          <a:spcPct val="100000"/>
                        </a:lnSpc>
                        <a:spcBef>
                          <a:spcPts val="0"/>
                        </a:spcBef>
                        <a:spcAft>
                          <a:spcPts val="0"/>
                        </a:spcAft>
                        <a:buClrTx/>
                        <a:buSzTx/>
                        <a:buFontTx/>
                        <a:buNone/>
                      </a:pPr>
                      <a:r>
                        <a:rPr lang="en-US" sz="2800" b="1" kern="1200">
                          <a:solidFill>
                            <a:schemeClr val="tx1"/>
                          </a:solidFill>
                          <a:latin typeface="+mn-lt"/>
                          <a:ea typeface="+mn-ea"/>
                          <a:cs typeface="+mn-cs"/>
                        </a:rPr>
                        <a:t>Sunday Lunches Sold to end of March 2025</a:t>
                      </a:r>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CC9DD0BF-EFA5-E935-CC00-6A71E91C031D}"/>
              </a:ext>
            </a:extLst>
          </p:cNvPr>
          <p:cNvPicPr>
            <a:picLocks noChangeAspect="1"/>
          </p:cNvPicPr>
          <p:nvPr/>
        </p:nvPicPr>
        <p:blipFill>
          <a:blip r:embed="rId3"/>
          <a:stretch>
            <a:fillRect/>
          </a:stretch>
        </p:blipFill>
        <p:spPr>
          <a:xfrm>
            <a:off x="8693877" y="402298"/>
            <a:ext cx="3033023" cy="617273"/>
          </a:xfrm>
          <a:prstGeom prst="rect">
            <a:avLst/>
          </a:prstGeom>
        </p:spPr>
      </p:pic>
      <p:graphicFrame>
        <p:nvGraphicFramePr>
          <p:cNvPr id="4" name="Chart 3">
            <a:extLst>
              <a:ext uri="{FF2B5EF4-FFF2-40B4-BE49-F238E27FC236}">
                <a16:creationId xmlns:a16="http://schemas.microsoft.com/office/drawing/2014/main" id="{AAA77AB1-8D7D-29D6-3D49-91DC6746A6A0}"/>
              </a:ext>
              <a:ext uri="{147F2762-F138-4A5C-976F-8EAC2B608ADB}">
                <a16:predDERef xmlns:a16="http://schemas.microsoft.com/office/drawing/2014/main" pred="{097A64BD-860C-0105-56A9-087121EC715F}"/>
              </a:ext>
            </a:extLst>
          </p:cNvPr>
          <p:cNvGraphicFramePr>
            <a:graphicFrameLocks/>
          </p:cNvGraphicFramePr>
          <p:nvPr>
            <p:extLst>
              <p:ext uri="{D42A27DB-BD31-4B8C-83A1-F6EECF244321}">
                <p14:modId xmlns:p14="http://schemas.microsoft.com/office/powerpoint/2010/main" val="335069793"/>
              </p:ext>
            </p:extLst>
          </p:nvPr>
        </p:nvGraphicFramePr>
        <p:xfrm>
          <a:off x="1680803" y="2864839"/>
          <a:ext cx="8150463" cy="3695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431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EDB8-B2CE-6B11-AC3A-5DCBDFC256BC}"/>
            </a:ext>
          </a:extLst>
        </p:cNvPr>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41AC9E8-10B7-9979-FD54-38CDA8E4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4B8BF0A3-CB7A-CD92-6FCE-734BB7CFB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1">
            <a:extLst>
              <a:ext uri="{FF2B5EF4-FFF2-40B4-BE49-F238E27FC236}">
                <a16:creationId xmlns:a16="http://schemas.microsoft.com/office/drawing/2014/main" id="{5EA94709-CB1C-208B-2BC7-F8895E082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4007606-8C51-117C-E1AC-0B03D8F5F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2C945BB9-1E2C-724A-33C5-EAFCBF33C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69C998-FACB-39CC-8E1E-8C41B79C0983}"/>
              </a:ext>
            </a:extLst>
          </p:cNvPr>
          <p:cNvSpPr>
            <a:spLocks noGrp="1"/>
          </p:cNvSpPr>
          <p:nvPr>
            <p:ph type="title"/>
          </p:nvPr>
        </p:nvSpPr>
        <p:spPr>
          <a:xfrm>
            <a:off x="459346" y="308606"/>
            <a:ext cx="6746997" cy="1033669"/>
          </a:xfrm>
        </p:spPr>
        <p:txBody>
          <a:bodyPr>
            <a:noAutofit/>
          </a:bodyPr>
          <a:lstStyle/>
          <a:p>
            <a:r>
              <a:rPr lang="en-GB" sz="4000">
                <a:solidFill>
                  <a:srgbClr val="FFFFFF"/>
                </a:solidFill>
              </a:rPr>
              <a:t>HOUSE ACHIEVEMENTS IN 2024</a:t>
            </a:r>
          </a:p>
        </p:txBody>
      </p:sp>
      <p:graphicFrame>
        <p:nvGraphicFramePr>
          <p:cNvPr id="6" name="Content Placeholder 5">
            <a:extLst>
              <a:ext uri="{FF2B5EF4-FFF2-40B4-BE49-F238E27FC236}">
                <a16:creationId xmlns:a16="http://schemas.microsoft.com/office/drawing/2014/main" id="{C143C7CE-5CB4-F168-C74C-74DB412DEDDF}"/>
              </a:ext>
            </a:extLst>
          </p:cNvPr>
          <p:cNvGraphicFramePr>
            <a:graphicFrameLocks noGrp="1"/>
          </p:cNvGraphicFramePr>
          <p:nvPr>
            <p:ph idx="1"/>
          </p:nvPr>
        </p:nvGraphicFramePr>
        <p:xfrm>
          <a:off x="367324" y="1899347"/>
          <a:ext cx="11457347" cy="4747260"/>
        </p:xfrm>
        <a:graphic>
          <a:graphicData uri="http://schemas.openxmlformats.org/drawingml/2006/table">
            <a:tbl>
              <a:tblPr/>
              <a:tblGrid>
                <a:gridCol w="11457347">
                  <a:extLst>
                    <a:ext uri="{9D8B030D-6E8A-4147-A177-3AD203B41FA5}">
                      <a16:colId xmlns:a16="http://schemas.microsoft.com/office/drawing/2014/main" val="2655265638"/>
                    </a:ext>
                  </a:extLst>
                </a:gridCol>
              </a:tblGrid>
              <a:tr h="1869904">
                <a:tc>
                  <a:txBody>
                    <a:bodyPr/>
                    <a:lstStyle/>
                    <a:p>
                      <a:pPr marL="0" indent="0">
                        <a:buNone/>
                      </a:pPr>
                      <a:r>
                        <a:rPr lang="en-US" sz="3200"/>
                        <a:t>Major improvements in the “hotel” services</a:t>
                      </a:r>
                    </a:p>
                    <a:p>
                      <a:pPr marL="800100" lvl="1" indent="-342900">
                        <a:buFont typeface="Arial" panose="020B0604020202020204" pitchFamily="34" charset="0"/>
                        <a:buChar char="•"/>
                      </a:pPr>
                      <a:r>
                        <a:rPr lang="en-US" sz="3200"/>
                        <a:t>Wednesday Evenings – up to 150 covers in the height of the summer</a:t>
                      </a:r>
                    </a:p>
                    <a:p>
                      <a:pPr marL="800100" lvl="1" indent="-342900">
                        <a:buFont typeface="Arial" panose="020B0604020202020204" pitchFamily="34" charset="0"/>
                        <a:buChar char="•"/>
                      </a:pPr>
                      <a:r>
                        <a:rPr lang="en-US" sz="3200"/>
                        <a:t>Sunday lunches – impressive &amp; consistent, low wastage </a:t>
                      </a:r>
                      <a:endParaRPr lang="en-US" sz="3200">
                        <a:solidFill>
                          <a:srgbClr val="FF0000"/>
                        </a:solidFill>
                      </a:endParaRPr>
                    </a:p>
                    <a:p>
                      <a:pPr marL="800100" lvl="1" indent="-342900">
                        <a:buFont typeface="Arial" panose="020B0604020202020204" pitchFamily="34" charset="0"/>
                        <a:buChar char="•"/>
                      </a:pPr>
                      <a:r>
                        <a:rPr lang="en-US" sz="3200"/>
                        <a:t>Back to regular talks in the Autumn/Winter months</a:t>
                      </a:r>
                    </a:p>
                    <a:p>
                      <a:pPr marL="800100" lvl="1" indent="-342900">
                        <a:buFont typeface="Arial" panose="020B0604020202020204" pitchFamily="34" charset="0"/>
                        <a:buChar char="•"/>
                      </a:pPr>
                      <a:r>
                        <a:rPr lang="en-US" sz="3200"/>
                        <a:t>Feedback is much more positive</a:t>
                      </a:r>
                    </a:p>
                    <a:p>
                      <a:pPr marL="800100" lvl="1" indent="-342900">
                        <a:buFont typeface="Arial" panose="020B0604020202020204" pitchFamily="34" charset="0"/>
                        <a:buChar char="•"/>
                      </a:pPr>
                      <a:r>
                        <a:rPr lang="en-US" sz="3200"/>
                        <a:t>ABBA tribute band</a:t>
                      </a:r>
                      <a:endParaRPr lang="en-US"/>
                    </a:p>
                    <a:p>
                      <a:pPr marL="800100" lvl="1" indent="-342900">
                        <a:buFont typeface="Arial" panose="020B0604020202020204" pitchFamily="34" charset="0"/>
                        <a:buChar char="•"/>
                      </a:pPr>
                      <a:r>
                        <a:rPr lang="en-US" sz="3200"/>
                        <a:t>Investment in growth in corporate events and weddings</a:t>
                      </a:r>
                    </a:p>
                    <a:p>
                      <a:pPr marL="0" indent="0">
                        <a:buNone/>
                      </a:pPr>
                      <a:endParaRPr lang="en-US" sz="2400"/>
                    </a:p>
                    <a:p>
                      <a:pPr algn="l" fontAlgn="b">
                        <a:lnSpc>
                          <a:spcPct val="100000"/>
                        </a:lnSpc>
                      </a:pPr>
                      <a:endParaRPr lang="en-US" sz="2800" b="1" i="0" u="none" strike="noStrike">
                        <a:solidFill>
                          <a:schemeClr val="tx2">
                            <a:lumMod val="75000"/>
                          </a:schemeClr>
                        </a:solidFill>
                        <a:effectLst/>
                        <a:latin typeface="Calibri" panose="020F0502020204030204" pitchFamily="34" charset="0"/>
                      </a:endParaRPr>
                    </a:p>
                  </a:txBody>
                  <a:tcPr marL="7620" marR="7620" marT="7620" anchor="b">
                    <a:lnL>
                      <a:noFill/>
                    </a:lnL>
                    <a:lnR>
                      <a:noFill/>
                    </a:lnR>
                    <a:lnT>
                      <a:noFill/>
                    </a:lnT>
                    <a:lnB>
                      <a:noFill/>
                    </a:lnB>
                  </a:tcPr>
                </a:tc>
                <a:extLst>
                  <a:ext uri="{0D108BD9-81ED-4DB2-BD59-A6C34878D82A}">
                    <a16:rowId xmlns:a16="http://schemas.microsoft.com/office/drawing/2014/main" val="2539017679"/>
                  </a:ext>
                </a:extLst>
              </a:tr>
            </a:tbl>
          </a:graphicData>
        </a:graphic>
      </p:graphicFrame>
      <p:pic>
        <p:nvPicPr>
          <p:cNvPr id="5" name="Picture 4">
            <a:extLst>
              <a:ext uri="{FF2B5EF4-FFF2-40B4-BE49-F238E27FC236}">
                <a16:creationId xmlns:a16="http://schemas.microsoft.com/office/drawing/2014/main" id="{E32B4345-A692-AD43-BB84-22854A0BBEE6}"/>
              </a:ext>
            </a:extLst>
          </p:cNvPr>
          <p:cNvPicPr>
            <a:picLocks noChangeAspect="1"/>
          </p:cNvPicPr>
          <p:nvPr/>
        </p:nvPicPr>
        <p:blipFill>
          <a:blip r:embed="rId3"/>
          <a:stretch>
            <a:fillRect/>
          </a:stretch>
        </p:blipFill>
        <p:spPr>
          <a:xfrm>
            <a:off x="8693877" y="402298"/>
            <a:ext cx="3033023" cy="617273"/>
          </a:xfrm>
          <a:prstGeom prst="rect">
            <a:avLst/>
          </a:prstGeom>
        </p:spPr>
      </p:pic>
    </p:spTree>
    <p:extLst>
      <p:ext uri="{BB962C8B-B14F-4D97-AF65-F5344CB8AC3E}">
        <p14:creationId xmlns:p14="http://schemas.microsoft.com/office/powerpoint/2010/main" val="3447610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ECF0A9571E894884BB2832AD650A3A" ma:contentTypeVersion="18" ma:contentTypeDescription="Create a new document." ma:contentTypeScope="" ma:versionID="003eadd072de725052176ced2320f2e4">
  <xsd:schema xmlns:xsd="http://www.w3.org/2001/XMLSchema" xmlns:xs="http://www.w3.org/2001/XMLSchema" xmlns:p="http://schemas.microsoft.com/office/2006/metadata/properties" xmlns:ns2="6a008642-63aa-4ad3-b0ce-4ba7ae2036b5" xmlns:ns3="9894dc12-61bf-4b8f-91b9-3a7785ed7378" targetNamespace="http://schemas.microsoft.com/office/2006/metadata/properties" ma:root="true" ma:fieldsID="d96e79f77378edd2b4ed3a2f600fb4f9" ns2:_="" ns3:_="">
    <xsd:import namespace="6a008642-63aa-4ad3-b0ce-4ba7ae2036b5"/>
    <xsd:import namespace="9894dc12-61bf-4b8f-91b9-3a7785ed73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08642-63aa-4ad3-b0ce-4ba7ae20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f3cc122-31ac-43ba-8932-ed427285cfa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94dc12-61bf-4b8f-91b9-3a7785ed73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f78229-ef60-4cca-b813-c10c399551e4}" ma:internalName="TaxCatchAll" ma:showField="CatchAllData" ma:web="9894dc12-61bf-4b8f-91b9-3a7785ed7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008642-63aa-4ad3-b0ce-4ba7ae2036b5">
      <Terms xmlns="http://schemas.microsoft.com/office/infopath/2007/PartnerControls"/>
    </lcf76f155ced4ddcb4097134ff3c332f>
    <TaxCatchAll xmlns="9894dc12-61bf-4b8f-91b9-3a7785ed7378" xsi:nil="true"/>
  </documentManagement>
</p:properties>
</file>

<file path=customXml/itemProps1.xml><?xml version="1.0" encoding="utf-8"?>
<ds:datastoreItem xmlns:ds="http://schemas.openxmlformats.org/officeDocument/2006/customXml" ds:itemID="{739F0FDC-8665-4A0B-A820-F0E681F27023}">
  <ds:schemaRefs>
    <ds:schemaRef ds:uri="6a008642-63aa-4ad3-b0ce-4ba7ae2036b5"/>
    <ds:schemaRef ds:uri="9894dc12-61bf-4b8f-91b9-3a7785ed7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B6754E-25E7-4FDF-AA9B-B03CAA56B94E}">
  <ds:schemaRefs>
    <ds:schemaRef ds:uri="http://schemas.microsoft.com/sharepoint/v3/contenttype/forms"/>
  </ds:schemaRefs>
</ds:datastoreItem>
</file>

<file path=customXml/itemProps3.xml><?xml version="1.0" encoding="utf-8"?>
<ds:datastoreItem xmlns:ds="http://schemas.openxmlformats.org/officeDocument/2006/customXml" ds:itemID="{432A0AFC-8FB6-417C-BE25-EF349C3FF886}">
  <ds:schemaRefs>
    <ds:schemaRef ds:uri="6a008642-63aa-4ad3-b0ce-4ba7ae2036b5"/>
    <ds:schemaRef ds:uri="9894dc12-61bf-4b8f-91b9-3a7785ed7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4903</Words>
  <Application>Microsoft Office PowerPoint</Application>
  <PresentationFormat>Widescreen</PresentationFormat>
  <Paragraphs>607</Paragraphs>
  <Slides>63</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Arial,Sans-Serif</vt:lpstr>
      <vt:lpstr>Calibri</vt:lpstr>
      <vt:lpstr>Calibri Light</vt:lpstr>
      <vt:lpstr>Courier New</vt:lpstr>
      <vt:lpstr>Symbol</vt:lpstr>
      <vt:lpstr>Office Theme</vt:lpstr>
      <vt:lpstr>HISC 5 YEAR PLAN </vt:lpstr>
      <vt:lpstr>HAYLING ISLAND SAILING CLUB</vt:lpstr>
      <vt:lpstr>OBJECTS OF THE CLUB Rule 3</vt:lpstr>
      <vt:lpstr>HISC 5 YEAR PLAN Process </vt:lpstr>
      <vt:lpstr>OBJECTIVE 1 – CLUB CULTURE</vt:lpstr>
      <vt:lpstr>2024 Highlights</vt:lpstr>
      <vt:lpstr>HOUSE ACHIEVEMENTS IN 2024</vt:lpstr>
      <vt:lpstr>HOUSE ACHIEVEMENTS IN 2024</vt:lpstr>
      <vt:lpstr>HOUSE ACHIEVEMENTS IN 2024</vt:lpstr>
      <vt:lpstr>HOUSE ACHIEVEMENTS IN 2024</vt:lpstr>
      <vt:lpstr>ONGOING OBJECTIVES </vt:lpstr>
      <vt:lpstr>THANK YOU</vt:lpstr>
      <vt:lpstr>OBJECTIVES 2,3,4 </vt:lpstr>
      <vt:lpstr>EXTRA VOLUNTEERING</vt:lpstr>
      <vt:lpstr>SAILING HIGHLIGHTS IN 2024</vt:lpstr>
      <vt:lpstr>SAILING HIGHLIGHTS IN 2024</vt:lpstr>
      <vt:lpstr>SAILING HIGHLIGHTS IN 2024</vt:lpstr>
      <vt:lpstr>CHAMPIONSHIP VENUE  - FORWARD PLANS</vt:lpstr>
      <vt:lpstr>ONGOING OBJECTIVES</vt:lpstr>
      <vt:lpstr>THANK YOU</vt:lpstr>
      <vt:lpstr>Objective 5 - ENVIRONMENT 2024 ACHIEVEMENTS</vt:lpstr>
      <vt:lpstr>ENVIRONMENT  FORWARD PLANS</vt:lpstr>
      <vt:lpstr>ENVIRONMENT  FORWARD PLANS</vt:lpstr>
      <vt:lpstr>ENVIRONMENT  FORWARD PLANS</vt:lpstr>
      <vt:lpstr>PowerPoint Presentation</vt:lpstr>
      <vt:lpstr>Year End 31st December 2024 Summary Financial Statement</vt:lpstr>
      <vt:lpstr>PowerPoint Presentation</vt:lpstr>
      <vt:lpstr>PowerPoint Presentation</vt:lpstr>
      <vt:lpstr>Year End 31st December 2024 Membership</vt:lpstr>
      <vt:lpstr>PowerPoint Presentation</vt:lpstr>
      <vt:lpstr>PowerPoint Presentation</vt:lpstr>
      <vt:lpstr>Financial Thinking 2025 onwards</vt:lpstr>
      <vt:lpstr>Financial Thinking 2025 onwards</vt:lpstr>
      <vt:lpstr>Financial Thinking 2025 onwards</vt:lpstr>
      <vt:lpstr>Summary</vt:lpstr>
      <vt:lpstr>Thanks are due to..</vt:lpstr>
      <vt:lpstr>OUR AGREED OBJECTIVES as defined in the Rules</vt:lpstr>
      <vt:lpstr>OBJECTS OF THE CLUB</vt:lpstr>
      <vt:lpstr>GUIDING PRINCIPLES AND PLANS</vt:lpstr>
      <vt:lpstr>CLUB CULTURE PRINCIPLES</vt:lpstr>
      <vt:lpstr>CLUB CULTURE - 2024 ACHIEVEMENTS </vt:lpstr>
      <vt:lpstr>CLUB CULTURE - 2024 ACHIEVEMENTS continued… </vt:lpstr>
      <vt:lpstr>CLUB CULTURE – FORWARD PLANS</vt:lpstr>
      <vt:lpstr>PARTICIPATION PRINCIPLES</vt:lpstr>
      <vt:lpstr>PARTICIPATION – 2024 ACHIEVEMENTS</vt:lpstr>
      <vt:lpstr>PARTICIPATION – 2024 ACHIEVEMENTS</vt:lpstr>
      <vt:lpstr>PARTICIPATION – 2024 ACHIEVEMENTS continued…</vt:lpstr>
      <vt:lpstr>PARTICIPATION – 2024 ACHIEVEMENTS continued…</vt:lpstr>
      <vt:lpstr>PARTICIPATION – FORWARD PLANS</vt:lpstr>
      <vt:lpstr>SAILING EXCELLENCE PRINCIPLES</vt:lpstr>
      <vt:lpstr>SAILING EXCELLENCE  - 2024 ACHIEVEMENTS</vt:lpstr>
      <vt:lpstr>SAILING EXCELLENCE - FORWARD PLANS</vt:lpstr>
      <vt:lpstr>CHAMPIONSHIP VENUE PRINCIPLES</vt:lpstr>
      <vt:lpstr>CHAMPIONSHIP VENUE - 2024 ACHIEVEMENTS</vt:lpstr>
      <vt:lpstr>CHAMPIONSHIP VENUE  - FORWARD PLANS</vt:lpstr>
      <vt:lpstr>CHAMPIONSHIP VENUE  - FORWARD PLANS</vt:lpstr>
      <vt:lpstr>PowerPoint Presentation</vt:lpstr>
      <vt:lpstr>FINANCIAL SUSTAINABILITY PRINCIPLES</vt:lpstr>
      <vt:lpstr>FINANCIAL SUSTAINABILITY  - 2023 ACHIEVEMENTS</vt:lpstr>
      <vt:lpstr>FINANCIAL SUSTAINABILITY - FORWARD PLANS</vt:lpstr>
      <vt:lpstr>ENVIRONMENT PRINCIPLES</vt:lpstr>
      <vt:lpstr>ENVIRONMENT - 2024 ACHIEVEMENTS</vt:lpstr>
      <vt:lpstr>ENVIRONMENT  - FORWARD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HAYLING ISLAND SAILING CLUB</dc:title>
  <dc:creator>Helen Everest</dc:creator>
  <cp:lastModifiedBy>Henry Message</cp:lastModifiedBy>
  <cp:revision>60</cp:revision>
  <cp:lastPrinted>2025-04-19T09:00:29Z</cp:lastPrinted>
  <dcterms:created xsi:type="dcterms:W3CDTF">2022-01-18T10:33:01Z</dcterms:created>
  <dcterms:modified xsi:type="dcterms:W3CDTF">2025-04-27T11:50:30Z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0x0101000AECF0A9571E894884BB2832AD650A3A</vt:lpwstr>
  </property>
  <property fmtid="{D5CDD505-2E9C-101B-9397-08002B2CF9AE}" pid="3" name="MediaServiceImageTags">
    <vt:lpwstr/>
  </property>
</Properties>
</file>